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9525000" cx="15240000"/>
  <p:notesSz cx="9525000" cy="15240000"/>
  <p:embeddedFontLst>
    <p:embeddedFont>
      <p:font typeface="Rubik Medium"/>
      <p:regular r:id="rId34"/>
      <p:bold r:id="rId35"/>
      <p:italic r:id="rId36"/>
      <p:boldItalic r:id="rId37"/>
    </p:embeddedFont>
    <p:embeddedFont>
      <p:font typeface="Rubik Light"/>
      <p:regular r:id="rId38"/>
      <p:bold r:id="rId39"/>
      <p:italic r:id="rId40"/>
      <p:boldItalic r:id="rId41"/>
    </p:embeddedFont>
    <p:embeddedFont>
      <p:font typeface="Roboto"/>
      <p:regular r:id="rId42"/>
      <p:bold r:id="rId43"/>
      <p:italic r:id="rId44"/>
      <p:boldItalic r:id="rId45"/>
    </p:embeddedFont>
    <p:embeddedFont>
      <p:font typeface="Rubik"/>
      <p:regular r:id="rId46"/>
      <p:bold r:id="rId47"/>
      <p:italic r:id="rId48"/>
      <p:boldItalic r:id="rId49"/>
    </p:embeddedFont>
    <p:embeddedFont>
      <p:font typeface="Rubik SemiBol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hHK7G/xcjQWMx4oq7J0nTWmRiM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Light-italic.fntdata"/><Relationship Id="rId42" Type="http://schemas.openxmlformats.org/officeDocument/2006/relationships/font" Target="fonts/Roboto-regular.fntdata"/><Relationship Id="rId41" Type="http://schemas.openxmlformats.org/officeDocument/2006/relationships/font" Target="fonts/RubikLight-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ubik-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ubik-italic.fntdata"/><Relationship Id="rId47" Type="http://schemas.openxmlformats.org/officeDocument/2006/relationships/font" Target="fonts/Rubik-bold.fntdata"/><Relationship Id="rId49" Type="http://schemas.openxmlformats.org/officeDocument/2006/relationships/font" Target="fonts/Rubik-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ubikMedium-bold.fntdata"/><Relationship Id="rId34" Type="http://schemas.openxmlformats.org/officeDocument/2006/relationships/font" Target="fonts/RubikMedium-regular.fntdata"/><Relationship Id="rId37" Type="http://schemas.openxmlformats.org/officeDocument/2006/relationships/font" Target="fonts/RubikMedium-boldItalic.fntdata"/><Relationship Id="rId36" Type="http://schemas.openxmlformats.org/officeDocument/2006/relationships/font" Target="fonts/RubikMedium-italic.fntdata"/><Relationship Id="rId39" Type="http://schemas.openxmlformats.org/officeDocument/2006/relationships/font" Target="fonts/RubikLight-bold.fntdata"/><Relationship Id="rId38" Type="http://schemas.openxmlformats.org/officeDocument/2006/relationships/font" Target="fonts/RubikLigh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ubikSemiBold-bold.fntdata"/><Relationship Id="rId50" Type="http://schemas.openxmlformats.org/officeDocument/2006/relationships/font" Target="fonts/RubikSemiBold-regular.fntdata"/><Relationship Id="rId53" Type="http://schemas.openxmlformats.org/officeDocument/2006/relationships/font" Target="fonts/RubikSemiBold-boldItalic.fntdata"/><Relationship Id="rId52" Type="http://schemas.openxmlformats.org/officeDocument/2006/relationships/font" Target="fonts/RubikSemiBold-italic.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87800" y="1143000"/>
            <a:ext cx="6350300" cy="5715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52500" y="7239000"/>
            <a:ext cx="7620000" cy="6858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439e048a8_0_1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g1e439e048a8_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149" name="Google Shape;149;g1e439e048a8_0_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716c42660_0_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g25716c42660_0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59" name="Google Shape;159;g25716c42660_0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8365bf2b5_1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258365bf2b5_1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70" name="Google Shape;170;g258365bf2b5_1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8513ef154_0_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g258513ef154_0_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83" name="Google Shape;183;g258513ef154_0_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8513ef154_0_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258513ef154_0_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96" name="Google Shape;196;g258513ef154_0_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8513ef154_0_3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258513ef154_0_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09" name="Google Shape;209;g258513ef154_0_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8513ef154_0_4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g258513ef154_0_4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22" name="Google Shape;222;g258513ef154_0_4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8513ef154_0_6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258513ef154_0_6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35" name="Google Shape;235;g258513ef154_0_6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8513ef154_0_7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258513ef154_0_7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8" name="Google Shape;248;g258513ef154_0_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8513ef154_0_9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0" name="Google Shape;260;g258513ef154_0_9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1" name="Google Shape;261;g258513ef154_0_9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 name="Google Shape;28;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29" name="Google Shape;29;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439e048a8_0_3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g1e439e048a8_0_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72" name="Google Shape;272;g1e439e048a8_0_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439e048a8_0_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g1e439e048a8_0_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87" name="Google Shape;287;g1e439e048a8_0_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439e048a8_0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1e439e048a8_0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02" name="Google Shape;302;g1e439e048a8_0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439e048a8_0_8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1e439e048a8_0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17" name="Google Shape;317;g1e439e048a8_0_8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8513ef154_0_1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g258513ef154_0_1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32" name="Google Shape;332;g258513ef154_0_1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8513ef154_0_14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258513ef154_0_1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47" name="Google Shape;347;g258513ef154_0_1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8513ef154_0_16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1" name="Google Shape;361;g258513ef154_0_16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62" name="Google Shape;362;g258513ef154_0_1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8513ef154_0_17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g258513ef154_0_17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77" name="Google Shape;377;g258513ef154_0_17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8365bf2b5_1_10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g258365bf2b5_1_10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92" name="Google Shape;392;g258365bf2b5_1_10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33c5dba59_0_2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g2533c5dba59_0_2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403" name="Google Shape;403;g2533c5dba59_0_2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 name="Google Shape;5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3" name="Google Shape;5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2fee30d78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g252fee30d78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64" name="Google Shape;64;g252fee30d78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33c5dba59_0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g2533c5dba59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5" name="Google Shape;75;g2533c5dba59_0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33c5dba59_0_10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g2533c5dba59_0_10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9" name="Google Shape;89;g2533c5dba59_0_10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84d304d7b_0_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g2584d304d7b_0_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6" name="Google Shape;106;g2584d304d7b_0_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84d304d7b_0_7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g2584d304d7b_0_7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17" name="Google Shape;117;g2584d304d7b_0_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1273353a3_0_1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251273353a3_0_1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4" name="Google Shape;134;g251273353a3_0_1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image" Target="../media/image4.png"/><Relationship Id="rId10" Type="http://schemas.openxmlformats.org/officeDocument/2006/relationships/image" Target="../media/image16.png"/><Relationship Id="rId9" Type="http://schemas.openxmlformats.org/officeDocument/2006/relationships/image" Target="../media/image47.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jpg"/><Relationship Id="rId4" Type="http://schemas.openxmlformats.org/officeDocument/2006/relationships/image" Target="../media/image46.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jpg"/><Relationship Id="rId4" Type="http://schemas.openxmlformats.org/officeDocument/2006/relationships/image" Target="../media/image17.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9.png"/><Relationship Id="rId10"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39.png"/><Relationship Id="rId10"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0.jpg"/><Relationship Id="rId7"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723900" y="676275"/>
            <a:ext cx="13811250" cy="47625"/>
          </a:xfrm>
          <a:prstGeom prst="rect">
            <a:avLst/>
          </a:prstGeom>
          <a:noFill/>
          <a:ln>
            <a:noFill/>
          </a:ln>
        </p:spPr>
      </p:pic>
      <p:pic>
        <p:nvPicPr>
          <p:cNvPr descr="preencoded.png" id="13" name="Google Shape;13;p1"/>
          <p:cNvPicPr preferRelativeResize="0"/>
          <p:nvPr/>
        </p:nvPicPr>
        <p:blipFill rotWithShape="1">
          <a:blip r:embed="rId4">
            <a:alphaModFix/>
          </a:blip>
          <a:srcRect b="0" l="0" r="0" t="0"/>
          <a:stretch/>
        </p:blipFill>
        <p:spPr>
          <a:xfrm>
            <a:off x="11077575" y="1476375"/>
            <a:ext cx="4162425" cy="7312671"/>
          </a:xfrm>
          <a:prstGeom prst="rect">
            <a:avLst/>
          </a:prstGeom>
          <a:noFill/>
          <a:ln>
            <a:noFill/>
          </a:ln>
        </p:spPr>
      </p:pic>
      <p:pic>
        <p:nvPicPr>
          <p:cNvPr descr="preencoded.png" id="14" name="Google Shape;14;p1"/>
          <p:cNvPicPr preferRelativeResize="0"/>
          <p:nvPr/>
        </p:nvPicPr>
        <p:blipFill rotWithShape="1">
          <a:blip r:embed="rId5">
            <a:alphaModFix/>
          </a:blip>
          <a:srcRect b="0" l="0" r="0" t="0"/>
          <a:stretch/>
        </p:blipFill>
        <p:spPr>
          <a:xfrm>
            <a:off x="0" y="9221972"/>
            <a:ext cx="3806661" cy="303028"/>
          </a:xfrm>
          <a:prstGeom prst="rect">
            <a:avLst/>
          </a:prstGeom>
          <a:noFill/>
          <a:ln>
            <a:noFill/>
          </a:ln>
        </p:spPr>
      </p:pic>
      <p:pic>
        <p:nvPicPr>
          <p:cNvPr descr="preencoded.png" id="15" name="Google Shape;15;p1"/>
          <p:cNvPicPr preferRelativeResize="0"/>
          <p:nvPr/>
        </p:nvPicPr>
        <p:blipFill rotWithShape="1">
          <a:blip r:embed="rId6">
            <a:alphaModFix/>
          </a:blip>
          <a:srcRect b="0" l="0" r="0" t="0"/>
          <a:stretch/>
        </p:blipFill>
        <p:spPr>
          <a:xfrm>
            <a:off x="3806661" y="9221972"/>
            <a:ext cx="3820017" cy="303028"/>
          </a:xfrm>
          <a:prstGeom prst="rect">
            <a:avLst/>
          </a:prstGeom>
          <a:noFill/>
          <a:ln>
            <a:noFill/>
          </a:ln>
        </p:spPr>
      </p:pic>
      <p:pic>
        <p:nvPicPr>
          <p:cNvPr descr="preencoded.png" id="16" name="Google Shape;16;p1"/>
          <p:cNvPicPr preferRelativeResize="0"/>
          <p:nvPr/>
        </p:nvPicPr>
        <p:blipFill rotWithShape="1">
          <a:blip r:embed="rId7">
            <a:alphaModFix/>
          </a:blip>
          <a:srcRect b="0" l="0" r="0" t="0"/>
          <a:stretch/>
        </p:blipFill>
        <p:spPr>
          <a:xfrm>
            <a:off x="7626678" y="9221972"/>
            <a:ext cx="3806661" cy="303028"/>
          </a:xfrm>
          <a:prstGeom prst="rect">
            <a:avLst/>
          </a:prstGeom>
          <a:noFill/>
          <a:ln>
            <a:noFill/>
          </a:ln>
        </p:spPr>
      </p:pic>
      <p:pic>
        <p:nvPicPr>
          <p:cNvPr descr="preencoded.png" id="17" name="Google Shape;17;p1"/>
          <p:cNvPicPr preferRelativeResize="0"/>
          <p:nvPr/>
        </p:nvPicPr>
        <p:blipFill rotWithShape="1">
          <a:blip r:embed="rId8">
            <a:alphaModFix/>
          </a:blip>
          <a:srcRect b="0" l="0" r="0" t="0"/>
          <a:stretch/>
        </p:blipFill>
        <p:spPr>
          <a:xfrm>
            <a:off x="11433339" y="9221972"/>
            <a:ext cx="3806661" cy="303028"/>
          </a:xfrm>
          <a:prstGeom prst="rect">
            <a:avLst/>
          </a:prstGeom>
          <a:noFill/>
          <a:ln>
            <a:noFill/>
          </a:ln>
        </p:spPr>
      </p:pic>
      <p:sp>
        <p:nvSpPr>
          <p:cNvPr id="18" name="Google Shape;18;p1"/>
          <p:cNvSpPr/>
          <p:nvPr/>
        </p:nvSpPr>
        <p:spPr>
          <a:xfrm>
            <a:off x="685800" y="895350"/>
            <a:ext cx="2028825"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Medium"/>
              <a:buNone/>
            </a:pPr>
            <a:r>
              <a:rPr b="0" i="0" lang="en-US" sz="2400" u="none" cap="none" strike="noStrike">
                <a:solidFill>
                  <a:srgbClr val="FFFFFF"/>
                </a:solidFill>
                <a:latin typeface="Rubik Medium"/>
                <a:ea typeface="Rubik Medium"/>
                <a:cs typeface="Rubik Medium"/>
                <a:sym typeface="Rubik Medium"/>
              </a:rPr>
              <a:t>Sermatech</a:t>
            </a:r>
            <a:endParaRPr b="0" i="0" sz="2400" u="none" cap="none" strike="noStrike">
              <a:solidFill>
                <a:schemeClr val="dk1"/>
              </a:solidFill>
              <a:latin typeface="Calibri"/>
              <a:ea typeface="Calibri"/>
              <a:cs typeface="Calibri"/>
              <a:sym typeface="Calibri"/>
            </a:endParaRPr>
          </a:p>
        </p:txBody>
      </p:sp>
      <p:sp>
        <p:nvSpPr>
          <p:cNvPr id="19" name="Google Shape;19;p1"/>
          <p:cNvSpPr/>
          <p:nvPr/>
        </p:nvSpPr>
        <p:spPr>
          <a:xfrm>
            <a:off x="1057275" y="3194850"/>
            <a:ext cx="13679100" cy="243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600"/>
              <a:buFont typeface="Rubik"/>
              <a:buNone/>
            </a:pPr>
            <a:r>
              <a:rPr b="0" i="0" lang="en-US" sz="8500" u="none" cap="none" strike="noStrike">
                <a:solidFill>
                  <a:srgbClr val="FFFFFF"/>
                </a:solidFill>
                <a:latin typeface="Rubik"/>
                <a:ea typeface="Rubik"/>
                <a:cs typeface="Rubik"/>
                <a:sym typeface="Rubik"/>
              </a:rPr>
              <a:t>Arquitectura TI y Patrones de diseño de Sistemas.</a:t>
            </a:r>
            <a:endParaRPr b="1" i="0" sz="8500" u="none" cap="none" strike="noStrike">
              <a:solidFill>
                <a:schemeClr val="dk1"/>
              </a:solidFill>
              <a:latin typeface="Calibri"/>
              <a:ea typeface="Calibri"/>
              <a:cs typeface="Calibri"/>
              <a:sym typeface="Calibri"/>
            </a:endParaRPr>
          </a:p>
        </p:txBody>
      </p:sp>
      <p:sp>
        <p:nvSpPr>
          <p:cNvPr id="20" name="Google Shape;20;p1"/>
          <p:cNvSpPr/>
          <p:nvPr/>
        </p:nvSpPr>
        <p:spPr>
          <a:xfrm>
            <a:off x="13706475" y="895350"/>
            <a:ext cx="762000"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Light"/>
              <a:buNone/>
            </a:pPr>
            <a:r>
              <a:rPr b="0" i="0" lang="en-US" sz="2400" u="none" cap="none" strike="noStrike">
                <a:solidFill>
                  <a:srgbClr val="FFFFFF"/>
                </a:solidFill>
                <a:latin typeface="Rubik Light"/>
                <a:ea typeface="Rubik Light"/>
                <a:cs typeface="Rubik Light"/>
                <a:sym typeface="Rubik Light"/>
              </a:rPr>
              <a:t>2023</a:t>
            </a:r>
            <a:endParaRPr b="0" i="0" sz="2400" u="none" cap="none" strike="noStrike">
              <a:solidFill>
                <a:schemeClr val="dk1"/>
              </a:solidFill>
              <a:latin typeface="Calibri"/>
              <a:ea typeface="Calibri"/>
              <a:cs typeface="Calibri"/>
              <a:sym typeface="Calibri"/>
            </a:endParaRPr>
          </a:p>
        </p:txBody>
      </p:sp>
      <p:pic>
        <p:nvPicPr>
          <p:cNvPr id="21" name="Google Shape;21;p1"/>
          <p:cNvPicPr preferRelativeResize="0"/>
          <p:nvPr/>
        </p:nvPicPr>
        <p:blipFill rotWithShape="1">
          <a:blip r:embed="rId9">
            <a:alphaModFix/>
          </a:blip>
          <a:srcRect b="0" l="0" r="0" t="0"/>
          <a:stretch/>
        </p:blipFill>
        <p:spPr>
          <a:xfrm>
            <a:off x="11690482" y="8153950"/>
            <a:ext cx="3292390" cy="684850"/>
          </a:xfrm>
          <a:prstGeom prst="rect">
            <a:avLst/>
          </a:prstGeom>
          <a:noFill/>
          <a:ln>
            <a:noFill/>
          </a:ln>
        </p:spPr>
      </p:pic>
      <p:pic>
        <p:nvPicPr>
          <p:cNvPr descr="preencoded.png" id="22" name="Google Shape;22;p1"/>
          <p:cNvPicPr preferRelativeResize="0"/>
          <p:nvPr/>
        </p:nvPicPr>
        <p:blipFill rotWithShape="1">
          <a:blip r:embed="rId10">
            <a:alphaModFix/>
          </a:blip>
          <a:srcRect b="0" l="0" r="0" t="0"/>
          <a:stretch/>
        </p:blipFill>
        <p:spPr>
          <a:xfrm>
            <a:off x="0" y="0"/>
            <a:ext cx="15240001" cy="9524999"/>
          </a:xfrm>
          <a:prstGeom prst="rect">
            <a:avLst/>
          </a:prstGeom>
          <a:noFill/>
          <a:ln>
            <a:noFill/>
          </a:ln>
        </p:spPr>
      </p:pic>
      <p:sp>
        <p:nvSpPr>
          <p:cNvPr id="23" name="Google Shape;23;p1"/>
          <p:cNvSpPr/>
          <p:nvPr/>
        </p:nvSpPr>
        <p:spPr>
          <a:xfrm>
            <a:off x="1057275" y="6047951"/>
            <a:ext cx="58008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3000"/>
              <a:buFont typeface="Rubik"/>
              <a:buNone/>
            </a:pPr>
            <a:r>
              <a:rPr b="0" i="0" lang="en-US" sz="3000" u="none" cap="none" strike="noStrike">
                <a:solidFill>
                  <a:srgbClr val="FFFFFF"/>
                </a:solidFill>
                <a:latin typeface="Rubik"/>
                <a:ea typeface="Rubik"/>
                <a:cs typeface="Rubik"/>
                <a:sym typeface="Rubik"/>
              </a:rPr>
              <a:t>Relator: </a:t>
            </a:r>
            <a:r>
              <a:rPr b="0" i="0" lang="en-US" sz="3000" u="none" cap="none" strike="noStrike">
                <a:solidFill>
                  <a:srgbClr val="FFFFFF"/>
                </a:solidFill>
                <a:latin typeface="Rubik SemiBold"/>
                <a:ea typeface="Rubik SemiBold"/>
                <a:cs typeface="Rubik SemiBold"/>
                <a:sym typeface="Rubik SemiBold"/>
              </a:rPr>
              <a:t>Alvaro M. Varela A.</a:t>
            </a:r>
            <a:endParaRPr b="0" i="0" sz="3000" u="none" cap="none" strike="noStrike">
              <a:solidFill>
                <a:srgbClr val="000000"/>
              </a:solidFill>
              <a:latin typeface="Calibri"/>
              <a:ea typeface="Calibri"/>
              <a:cs typeface="Calibri"/>
              <a:sym typeface="Calibri"/>
            </a:endParaRPr>
          </a:p>
        </p:txBody>
      </p:sp>
      <p:pic>
        <p:nvPicPr>
          <p:cNvPr descr="preencoded.png" id="24" name="Google Shape;24;p1"/>
          <p:cNvPicPr preferRelativeResize="0"/>
          <p:nvPr/>
        </p:nvPicPr>
        <p:blipFill rotWithShape="1">
          <a:blip r:embed="rId11">
            <a:alphaModFix/>
          </a:blip>
          <a:srcRect b="0" l="0" r="0" t="0"/>
          <a:stretch/>
        </p:blipFill>
        <p:spPr>
          <a:xfrm>
            <a:off x="1038225" y="2336853"/>
            <a:ext cx="1701547" cy="712059"/>
          </a:xfrm>
          <a:prstGeom prst="rect">
            <a:avLst/>
          </a:prstGeom>
          <a:noFill/>
          <a:ln>
            <a:noFill/>
          </a:ln>
        </p:spPr>
      </p:pic>
      <p:sp>
        <p:nvSpPr>
          <p:cNvPr id="25" name="Google Shape;25;p1"/>
          <p:cNvSpPr/>
          <p:nvPr/>
        </p:nvSpPr>
        <p:spPr>
          <a:xfrm>
            <a:off x="1247775" y="2468550"/>
            <a:ext cx="1557600" cy="447600"/>
          </a:xfrm>
          <a:prstGeom prst="rect">
            <a:avLst/>
          </a:prstGeom>
          <a:noFill/>
          <a:ln>
            <a:noFill/>
          </a:ln>
        </p:spPr>
        <p:txBody>
          <a:bodyPr anchorCtr="0" anchor="t" bIns="0" lIns="0" spcFirstLastPara="1" rIns="0" wrap="square" tIns="0">
            <a:noAutofit/>
          </a:bodyPr>
          <a:lstStyle/>
          <a:p>
            <a:pPr indent="0" lvl="0" marL="0" marR="0" rtl="0" algn="l">
              <a:lnSpc>
                <a:spcPct val="118487"/>
              </a:lnSpc>
              <a:spcBef>
                <a:spcPts val="0"/>
              </a:spcBef>
              <a:spcAft>
                <a:spcPts val="0"/>
              </a:spcAft>
              <a:buClr>
                <a:srgbClr val="0071FF"/>
              </a:buClr>
              <a:buSzPts val="2975"/>
              <a:buFont typeface="Rubik"/>
              <a:buNone/>
            </a:pPr>
            <a:r>
              <a:rPr b="0" i="0" lang="en-US" sz="2975" u="none" cap="none" strike="noStrike">
                <a:solidFill>
                  <a:srgbClr val="0071FF"/>
                </a:solidFill>
                <a:latin typeface="Rubik"/>
                <a:ea typeface="Rubik"/>
                <a:cs typeface="Rubik"/>
                <a:sym typeface="Rubik"/>
              </a:rPr>
              <a:t>Clase </a:t>
            </a:r>
            <a:r>
              <a:rPr lang="en-US" sz="2975">
                <a:solidFill>
                  <a:srgbClr val="0071FF"/>
                </a:solidFill>
                <a:latin typeface="Rubik"/>
                <a:ea typeface="Rubik"/>
                <a:cs typeface="Rubik"/>
                <a:sym typeface="Rubik"/>
              </a:rPr>
              <a:t>4</a:t>
            </a:r>
            <a:endParaRPr b="0" i="0" sz="2975"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50" name="Shape 150"/>
        <p:cNvGrpSpPr/>
        <p:nvPr/>
      </p:nvGrpSpPr>
      <p:grpSpPr>
        <a:xfrm>
          <a:off x="0" y="0"/>
          <a:ext cx="0" cy="0"/>
          <a:chOff x="0" y="0"/>
          <a:chExt cx="0" cy="0"/>
        </a:xfrm>
      </p:grpSpPr>
      <p:pic>
        <p:nvPicPr>
          <p:cNvPr descr="preencoded.png" id="151" name="Google Shape;151;g1e439e048a8_0_105"/>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152" name="Google Shape;152;g1e439e048a8_0_105"/>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id="153" name="Google Shape;153;g1e439e048a8_0_105"/>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154" name="Google Shape;154;g1e439e048a8_0_105"/>
          <p:cNvSpPr/>
          <p:nvPr/>
        </p:nvSpPr>
        <p:spPr>
          <a:xfrm>
            <a:off x="3758350" y="2988875"/>
            <a:ext cx="9655800" cy="33540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Clr>
                <a:srgbClr val="000000"/>
              </a:buClr>
              <a:buSzPts val="3000"/>
              <a:buFont typeface="Arial"/>
              <a:buNone/>
            </a:pPr>
            <a:r>
              <a:rPr b="1" i="0" lang="en-US" sz="3000" u="none" cap="none" strike="noStrike">
                <a:solidFill>
                  <a:schemeClr val="lt1"/>
                </a:solidFill>
                <a:latin typeface="Rubik"/>
                <a:ea typeface="Rubik"/>
                <a:cs typeface="Rubik"/>
                <a:sym typeface="Rubik"/>
              </a:rPr>
              <a:t>Sesión 2:</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Monitoreo y gestión del rendimiento en sistemas distribuidos.</a:t>
            </a:r>
            <a:br>
              <a:rPr lang="en-US" sz="2400">
                <a:solidFill>
                  <a:schemeClr val="lt1"/>
                </a:solidFill>
                <a:latin typeface="Rubik"/>
                <a:ea typeface="Rubik"/>
                <a:cs typeface="Rubik"/>
                <a:sym typeface="Rubik"/>
              </a:rPr>
            </a:b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Técnicas de escalabilidad horizontal y vertical.</a:t>
            </a:r>
            <a:endParaRPr sz="2400">
              <a:solidFill>
                <a:schemeClr val="lt1"/>
              </a:solidFill>
              <a:latin typeface="Rubik"/>
              <a:ea typeface="Rubik"/>
              <a:cs typeface="Rubik"/>
              <a:sym typeface="Rubik"/>
            </a:endParaRPr>
          </a:p>
          <a:p>
            <a:pPr indent="0" lvl="0" marL="457200" marR="0" rtl="0" algn="l">
              <a:lnSpc>
                <a:spcPct val="150000"/>
              </a:lnSpc>
              <a:spcBef>
                <a:spcPts val="0"/>
              </a:spcBef>
              <a:spcAft>
                <a:spcPts val="0"/>
              </a:spcAft>
              <a:buClr>
                <a:srgbClr val="000000"/>
              </a:buClr>
              <a:buSzPts val="2400"/>
              <a:buFont typeface="Arial"/>
              <a:buNone/>
            </a:pPr>
            <a:r>
              <a:t/>
            </a:r>
            <a:endParaRPr b="1"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155" name="Google Shape;155;g1e439e048a8_0_105"/>
          <p:cNvSpPr/>
          <p:nvPr/>
        </p:nvSpPr>
        <p:spPr>
          <a:xfrm>
            <a:off x="3016550" y="8625900"/>
            <a:ext cx="9738000" cy="546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descr="preencoded.png" id="161" name="Google Shape;161;g25716c42660_0_22"/>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162" name="Google Shape;162;g25716c42660_0_22"/>
          <p:cNvSpPr/>
          <p:nvPr/>
        </p:nvSpPr>
        <p:spPr>
          <a:xfrm>
            <a:off x="1103575" y="2000450"/>
            <a:ext cx="13019700" cy="18018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Monitoreo y gestión del rendimiento en sistemas distribuidos.</a:t>
            </a:r>
            <a:endParaRPr b="0" i="0" sz="4800" u="none" cap="none" strike="noStrike">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163" name="Google Shape;163;g25716c42660_0_22"/>
          <p:cNvSpPr/>
          <p:nvPr/>
        </p:nvSpPr>
        <p:spPr>
          <a:xfrm>
            <a:off x="933325" y="3969550"/>
            <a:ext cx="13360200" cy="3667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900"/>
              <a:buFont typeface="Arial"/>
              <a:buNone/>
            </a:pPr>
            <a:r>
              <a:rPr lang="en-US" sz="1900">
                <a:solidFill>
                  <a:srgbClr val="1B2487"/>
                </a:solidFill>
                <a:latin typeface="Rubik"/>
                <a:ea typeface="Rubik"/>
                <a:cs typeface="Rubik"/>
                <a:sym typeface="Rubik"/>
              </a:rPr>
              <a:t>Sistemas distribuidos instrumentados con APM (Application Performance Monitoring) son fundamentales para garantizar un rendimiento óptimo y una experiencia de usuario satisfactoria. Aquí tienes algunos aspectos importantes a considerar.</a:t>
            </a:r>
            <a:br>
              <a:rPr lang="en-US" sz="1900">
                <a:solidFill>
                  <a:srgbClr val="1B2487"/>
                </a:solidFill>
                <a:latin typeface="Rubik"/>
                <a:ea typeface="Rubik"/>
                <a:cs typeface="Rubik"/>
                <a:sym typeface="Rubik"/>
              </a:rPr>
            </a:br>
            <a:br>
              <a:rPr lang="en-US" sz="1900">
                <a:solidFill>
                  <a:srgbClr val="1B2487"/>
                </a:solidFill>
                <a:latin typeface="Rubik"/>
                <a:ea typeface="Rubik"/>
                <a:cs typeface="Rubik"/>
                <a:sym typeface="Rubik"/>
              </a:rPr>
            </a:br>
            <a:r>
              <a:rPr lang="en-US" sz="1900">
                <a:solidFill>
                  <a:srgbClr val="1B2487"/>
                </a:solidFill>
                <a:latin typeface="Rubik"/>
                <a:ea typeface="Rubik"/>
                <a:cs typeface="Rubik"/>
                <a:sym typeface="Rubik"/>
              </a:rPr>
              <a:t>El uso de APM en sistemas distribuidos brinda una visibilidad profunda y granular del rendimiento en todo el entorno, permitiendo una gestión más efectiva del rendimiento y la optimización del sistema. Es importante seleccionar las herramientas de APM adecuadas según las necesidades y características del sistema, y establecer una estrategia sólida de monitoreo y gestión del rendimiento para garantizar un funcionamiento eficiente y confiable del sistema distribuido.</a:t>
            </a:r>
            <a:endParaRPr b="0" i="0" sz="1900" u="none" cap="none" strike="noStrike">
              <a:solidFill>
                <a:srgbClr val="1B2487"/>
              </a:solidFill>
              <a:latin typeface="Rubik"/>
              <a:ea typeface="Rubik"/>
              <a:cs typeface="Rubik"/>
              <a:sym typeface="Rubik"/>
            </a:endParaRPr>
          </a:p>
        </p:txBody>
      </p:sp>
      <p:pic>
        <p:nvPicPr>
          <p:cNvPr descr="preencoded.png" id="164" name="Google Shape;164;g25716c42660_0_22"/>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165" name="Google Shape;165;g25716c42660_0_22"/>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166" name="Google Shape;166;g25716c42660_0_22"/>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pic>
        <p:nvPicPr>
          <p:cNvPr descr="preencoded.png" id="172" name="Google Shape;172;g258365bf2b5_1_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73" name="Google Shape;173;g258365bf2b5_1_6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174" name="Google Shape;174;g258365bf2b5_1_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175" name="Google Shape;175;g258365bf2b5_1_6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176" name="Google Shape;176;g258365bf2b5_1_6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77" name="Google Shape;177;g258365bf2b5_1_6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78" name="Google Shape;178;g258365bf2b5_1_66"/>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1. Recopilación de datos:</a:t>
            </a:r>
            <a:endParaRPr b="1" sz="3100">
              <a:solidFill>
                <a:schemeClr val="lt1"/>
              </a:solidFill>
              <a:latin typeface="Rubik SemiBold"/>
              <a:ea typeface="Rubik SemiBold"/>
              <a:cs typeface="Rubik SemiBold"/>
              <a:sym typeface="Rubik SemiBold"/>
            </a:endParaRPr>
          </a:p>
        </p:txBody>
      </p:sp>
      <p:sp>
        <p:nvSpPr>
          <p:cNvPr id="179" name="Google Shape;179;g258365bf2b5_1_66"/>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900" u="none" cap="none" strike="noStrike">
                <a:solidFill>
                  <a:srgbClr val="000000"/>
                </a:solidFill>
                <a:latin typeface="Rubik"/>
                <a:ea typeface="Rubik"/>
                <a:cs typeface="Rubik"/>
                <a:sym typeface="Rubik"/>
              </a:rPr>
              <a:t>Utilizar herramientas de APM para recopilar datos detallados sobre</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1900" u="none" cap="none" strike="noStrike">
                <a:solidFill>
                  <a:srgbClr val="000000"/>
                </a:solidFill>
                <a:latin typeface="Rubik"/>
                <a:ea typeface="Rubik"/>
                <a:cs typeface="Rubik"/>
                <a:sym typeface="Rubik"/>
              </a:rPr>
              <a:t>el rendimiento de los componentes distribuidos del sistema, como aplicaciones,</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1900" u="none" cap="none" strike="noStrike">
                <a:solidFill>
                  <a:srgbClr val="000000"/>
                </a:solidFill>
                <a:latin typeface="Rubik"/>
                <a:ea typeface="Rubik"/>
                <a:cs typeface="Rubik"/>
                <a:sym typeface="Rubik"/>
              </a:rPr>
              <a:t>servidores, bases de datos y servicios. Esto incluye métricas de tiempo de respuesta,</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1900" u="none" cap="none" strike="noStrike">
                <a:solidFill>
                  <a:srgbClr val="000000"/>
                </a:solidFill>
                <a:latin typeface="Rubik"/>
                <a:ea typeface="Rubik"/>
                <a:cs typeface="Rubik"/>
                <a:sym typeface="Rubik"/>
              </a:rPr>
              <a:t>latencia, uso de recursos y transacciones.</a:t>
            </a:r>
            <a:endParaRPr sz="190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pic>
        <p:nvPicPr>
          <p:cNvPr descr="preencoded.png" id="185" name="Google Shape;185;g258513ef154_0_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86" name="Google Shape;186;g258513ef154_0_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187" name="Google Shape;187;g258513ef154_0_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188" name="Google Shape;188;g258513ef154_0_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189" name="Google Shape;189;g258513ef154_0_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90" name="Google Shape;190;g258513ef154_0_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91" name="Google Shape;191;g258513ef154_0_6"/>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2. Monitoreo en tiempo real:</a:t>
            </a:r>
            <a:endParaRPr b="1" sz="3100">
              <a:solidFill>
                <a:schemeClr val="lt1"/>
              </a:solidFill>
              <a:latin typeface="Rubik SemiBold"/>
              <a:ea typeface="Rubik SemiBold"/>
              <a:cs typeface="Rubik SemiBold"/>
              <a:sym typeface="Rubik SemiBold"/>
            </a:endParaRPr>
          </a:p>
        </p:txBody>
      </p:sp>
      <p:sp>
        <p:nvSpPr>
          <p:cNvPr id="192" name="Google Shape;192;g258513ef154_0_6"/>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Implementar un sistema de monitoreo en tiempo real que proporcione una visión continua y actualizada del rendimiento del sistema distribuido. Esto permite identificar problemas de manera proactiva y tomar medidas correctivas antes de que afecten a los usuarios finales.</a:t>
            </a:r>
            <a:endParaRPr sz="1900">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pic>
        <p:nvPicPr>
          <p:cNvPr descr="preencoded.png" id="198" name="Google Shape;198;g258513ef154_0_20"/>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99" name="Google Shape;199;g258513ef154_0_20"/>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00" name="Google Shape;200;g258513ef154_0_20"/>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01" name="Google Shape;201;g258513ef154_0_20"/>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02" name="Google Shape;202;g258513ef154_0_20"/>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03" name="Google Shape;203;g258513ef154_0_20"/>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04" name="Google Shape;204;g258513ef154_0_20"/>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3. Visualización de la topología:</a:t>
            </a:r>
            <a:endParaRPr b="1" sz="3100">
              <a:solidFill>
                <a:schemeClr val="lt1"/>
              </a:solidFill>
              <a:latin typeface="Rubik SemiBold"/>
              <a:ea typeface="Rubik SemiBold"/>
              <a:cs typeface="Rubik SemiBold"/>
              <a:sym typeface="Rubik SemiBold"/>
            </a:endParaRPr>
          </a:p>
        </p:txBody>
      </p:sp>
      <p:sp>
        <p:nvSpPr>
          <p:cNvPr id="205" name="Google Shape;205;g258513ef154_0_20"/>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Utilizar herramientas de APM que </a:t>
            </a:r>
            <a:r>
              <a:rPr lang="en-US" sz="1900">
                <a:latin typeface="Rubik"/>
                <a:ea typeface="Rubik"/>
                <a:cs typeface="Rubik"/>
                <a:sym typeface="Rubik"/>
              </a:rPr>
              <a:t>muestran</a:t>
            </a:r>
            <a:r>
              <a:rPr lang="en-US" sz="1900">
                <a:latin typeface="Rubik"/>
                <a:ea typeface="Rubik"/>
                <a:cs typeface="Rubik"/>
                <a:sym typeface="Rubik"/>
              </a:rPr>
              <a:t> la topología de los componentes distribuidos y sus interacciones. Esto ayuda a comprender las dependencias y el flujo de datos en el sistema, lo que facilita la identificación de cuellos de botella y puntos críticos de rendimiento.</a:t>
            </a:r>
            <a:endParaRPr sz="1900">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pic>
        <p:nvPicPr>
          <p:cNvPr descr="preencoded.png" id="211" name="Google Shape;211;g258513ef154_0_34"/>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12" name="Google Shape;212;g258513ef154_0_34"/>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13" name="Google Shape;213;g258513ef154_0_34"/>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14" name="Google Shape;214;g258513ef154_0_34"/>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15" name="Google Shape;215;g258513ef154_0_34"/>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16" name="Google Shape;216;g258513ef154_0_34"/>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17" name="Google Shape;217;g258513ef154_0_34"/>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4. Alertas y notificaciones:</a:t>
            </a:r>
            <a:endParaRPr b="1" sz="3100">
              <a:solidFill>
                <a:schemeClr val="lt1"/>
              </a:solidFill>
              <a:latin typeface="Rubik SemiBold"/>
              <a:ea typeface="Rubik SemiBold"/>
              <a:cs typeface="Rubik SemiBold"/>
              <a:sym typeface="Rubik SemiBold"/>
            </a:endParaRPr>
          </a:p>
        </p:txBody>
      </p:sp>
      <p:sp>
        <p:nvSpPr>
          <p:cNvPr id="218" name="Google Shape;218;g258513ef154_0_34"/>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Configurar alertas y notificaciones para recibir avisos en tiempo real cuando se superen umbrales críticos de rendimiento o se detecten anomalías. Esto permite una respuesta rápida y la toma de medidas correctivas antes de que se produzcan problemas graves.</a:t>
            </a:r>
            <a:endParaRPr sz="1900">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pic>
        <p:nvPicPr>
          <p:cNvPr descr="preencoded.png" id="224" name="Google Shape;224;g258513ef154_0_49"/>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25" name="Google Shape;225;g258513ef154_0_49"/>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26" name="Google Shape;226;g258513ef154_0_49"/>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27" name="Google Shape;227;g258513ef154_0_49"/>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28" name="Google Shape;228;g258513ef154_0_49"/>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29" name="Google Shape;229;g258513ef154_0_49"/>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30" name="Google Shape;230;g258513ef154_0_49"/>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5. Diagnóstico de problemas:</a:t>
            </a:r>
            <a:endParaRPr b="1" sz="3100">
              <a:solidFill>
                <a:schemeClr val="lt1"/>
              </a:solidFill>
              <a:latin typeface="Rubik SemiBold"/>
              <a:ea typeface="Rubik SemiBold"/>
              <a:cs typeface="Rubik SemiBold"/>
              <a:sym typeface="Rubik SemiBold"/>
            </a:endParaRPr>
          </a:p>
        </p:txBody>
      </p:sp>
      <p:sp>
        <p:nvSpPr>
          <p:cNvPr id="231" name="Google Shape;231;g258513ef154_0_49"/>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Utilizar las capacidades de diagnóstico de las herramientas de APM para investigar y resolver problemas de rendimiento en sistemas distribuidos. Esto incluye la capacidad de rastrear transacciones, analizar registros y correlacionar eventos para identificar la causa raíz de los problemas.</a:t>
            </a:r>
            <a:endParaRPr sz="1900">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descr="preencoded.png" id="237" name="Google Shape;237;g258513ef154_0_63"/>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38" name="Google Shape;238;g258513ef154_0_63"/>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39" name="Google Shape;239;g258513ef154_0_63"/>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40" name="Google Shape;240;g258513ef154_0_63"/>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41" name="Google Shape;241;g258513ef154_0_63"/>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42" name="Google Shape;242;g258513ef154_0_63"/>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43" name="Google Shape;243;g258513ef154_0_63"/>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6. Análisis de tendencias:</a:t>
            </a:r>
            <a:endParaRPr b="1" sz="3100">
              <a:solidFill>
                <a:schemeClr val="lt1"/>
              </a:solidFill>
              <a:latin typeface="Rubik SemiBold"/>
              <a:ea typeface="Rubik SemiBold"/>
              <a:cs typeface="Rubik SemiBold"/>
              <a:sym typeface="Rubik SemiBold"/>
            </a:endParaRPr>
          </a:p>
        </p:txBody>
      </p:sp>
      <p:sp>
        <p:nvSpPr>
          <p:cNvPr id="244" name="Google Shape;244;g258513ef154_0_63"/>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Utilizar los datos recopilados por las herramientas de APM para realizar análisis de tendencias a largo plazo. Esto permite identificar patrones y comportamientos que pueden afectar el rendimiento del sistema con el tiempo, lo que ayuda a planificar y tomar decisiones proactivas de escalado y optimización.</a:t>
            </a:r>
            <a:endParaRPr sz="1900">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 name="Shape 249"/>
        <p:cNvGrpSpPr/>
        <p:nvPr/>
      </p:nvGrpSpPr>
      <p:grpSpPr>
        <a:xfrm>
          <a:off x="0" y="0"/>
          <a:ext cx="0" cy="0"/>
          <a:chOff x="0" y="0"/>
          <a:chExt cx="0" cy="0"/>
        </a:xfrm>
      </p:grpSpPr>
      <p:pic>
        <p:nvPicPr>
          <p:cNvPr descr="preencoded.png" id="250" name="Google Shape;250;g258513ef154_0_77"/>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51" name="Google Shape;251;g258513ef154_0_77"/>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52" name="Google Shape;252;g258513ef154_0_77"/>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53" name="Google Shape;253;g258513ef154_0_77"/>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54" name="Google Shape;254;g258513ef154_0_77"/>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55" name="Google Shape;255;g258513ef154_0_77"/>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56" name="Google Shape;256;g258513ef154_0_77"/>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7. Optimización continua:</a:t>
            </a:r>
            <a:endParaRPr b="1" sz="3100">
              <a:solidFill>
                <a:schemeClr val="lt1"/>
              </a:solidFill>
              <a:latin typeface="Rubik SemiBold"/>
              <a:ea typeface="Rubik SemiBold"/>
              <a:cs typeface="Rubik SemiBold"/>
              <a:sym typeface="Rubik SemiBold"/>
            </a:endParaRPr>
          </a:p>
        </p:txBody>
      </p:sp>
      <p:sp>
        <p:nvSpPr>
          <p:cNvPr id="257" name="Google Shape;257;g258513ef154_0_77"/>
          <p:cNvSpPr/>
          <p:nvPr/>
        </p:nvSpPr>
        <p:spPr>
          <a:xfrm>
            <a:off x="6883000" y="3656200"/>
            <a:ext cx="7491000" cy="4002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Utilizar los datos y las métricas proporcionadas por las herramientas de APM para realizar mejoras continuas en el rendimiento del sistema distribuido. Esto implica identificar áreas de mejora, ajustar configuraciones, optimizar consultas de base de datos y aplicar prácticas de desarrollo eficientes.</a:t>
            </a:r>
            <a:endParaRPr sz="1900">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2" name="Shape 262"/>
        <p:cNvGrpSpPr/>
        <p:nvPr/>
      </p:nvGrpSpPr>
      <p:grpSpPr>
        <a:xfrm>
          <a:off x="0" y="0"/>
          <a:ext cx="0" cy="0"/>
          <a:chOff x="0" y="0"/>
          <a:chExt cx="0" cy="0"/>
        </a:xfrm>
      </p:grpSpPr>
      <p:pic>
        <p:nvPicPr>
          <p:cNvPr descr="preencoded.png" id="263" name="Google Shape;263;g258513ef154_0_92"/>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264" name="Google Shape;264;g258513ef154_0_92"/>
          <p:cNvSpPr/>
          <p:nvPr/>
        </p:nvSpPr>
        <p:spPr>
          <a:xfrm>
            <a:off x="1103575" y="1314650"/>
            <a:ext cx="13019700" cy="18018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Técnicas de escalabilidad horizontal y vertical:</a:t>
            </a:r>
            <a:endParaRPr sz="4800">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265" name="Google Shape;265;g258513ef154_0_92"/>
          <p:cNvSpPr/>
          <p:nvPr/>
        </p:nvSpPr>
        <p:spPr>
          <a:xfrm>
            <a:off x="933325" y="3283750"/>
            <a:ext cx="13360200" cy="52269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dk1"/>
              </a:buClr>
              <a:buSzPts val="1100"/>
              <a:buFont typeface="Arial"/>
              <a:buNone/>
            </a:pPr>
            <a:r>
              <a:rPr i="1" lang="en-US" sz="1900">
                <a:solidFill>
                  <a:srgbClr val="1B2487"/>
                </a:solidFill>
                <a:latin typeface="Rubik"/>
                <a:ea typeface="Rubik"/>
                <a:cs typeface="Rubik"/>
                <a:sym typeface="Rubik"/>
              </a:rPr>
              <a:t>La escalabilidad es esencial para garantizar que un sistema pueda crecer y manejar cargas de trabajo crecientes. Hay dos enfoques principales para lograr la escalabilidad: horizontal y vertical.</a:t>
            </a:r>
            <a:endParaRPr i="1" sz="1900">
              <a:solidFill>
                <a:srgbClr val="1B2487"/>
              </a:solidFill>
              <a:latin typeface="Rubik"/>
              <a:ea typeface="Rubik"/>
              <a:cs typeface="Rubik"/>
              <a:sym typeface="Rubik"/>
            </a:endParaRPr>
          </a:p>
          <a:p>
            <a:pPr indent="0" lvl="0" marL="0" marR="0" rtl="0" algn="l">
              <a:lnSpc>
                <a:spcPct val="140000"/>
              </a:lnSpc>
              <a:spcBef>
                <a:spcPts val="0"/>
              </a:spcBef>
              <a:spcAft>
                <a:spcPts val="0"/>
              </a:spcAft>
              <a:buClr>
                <a:schemeClr val="dk1"/>
              </a:buClr>
              <a:buSzPts val="1100"/>
              <a:buFont typeface="Arial"/>
              <a:buNone/>
            </a:pPr>
            <a:r>
              <a:t/>
            </a:r>
            <a:endParaRPr sz="1900">
              <a:solidFill>
                <a:srgbClr val="1B2487"/>
              </a:solidFill>
              <a:latin typeface="Rubik"/>
              <a:ea typeface="Rubik"/>
              <a:cs typeface="Rubik"/>
              <a:sym typeface="Rubik"/>
            </a:endParaRPr>
          </a:p>
          <a:p>
            <a:pPr indent="0" lvl="0" marL="0" marR="0" rtl="0" algn="l">
              <a:lnSpc>
                <a:spcPct val="140000"/>
              </a:lnSpc>
              <a:spcBef>
                <a:spcPts val="0"/>
              </a:spcBef>
              <a:spcAft>
                <a:spcPts val="0"/>
              </a:spcAft>
              <a:buClr>
                <a:schemeClr val="dk1"/>
              </a:buClr>
              <a:buSzPts val="1100"/>
              <a:buFont typeface="Arial"/>
              <a:buNone/>
            </a:pPr>
            <a:r>
              <a:rPr b="1" i="1" lang="en-US" sz="1900" u="sng">
                <a:solidFill>
                  <a:srgbClr val="1B2487"/>
                </a:solidFill>
                <a:latin typeface="Rubik"/>
                <a:ea typeface="Rubik"/>
                <a:cs typeface="Rubik"/>
                <a:sym typeface="Rubik"/>
              </a:rPr>
              <a:t>La escalabilidad horizontal</a:t>
            </a:r>
            <a:r>
              <a:rPr lang="en-US" sz="1900">
                <a:solidFill>
                  <a:srgbClr val="1B2487"/>
                </a:solidFill>
                <a:latin typeface="Rubik"/>
                <a:ea typeface="Rubik"/>
                <a:cs typeface="Rubik"/>
                <a:sym typeface="Rubik"/>
              </a:rPr>
              <a:t> implica agregar más instancias o nodos a medida que la carga de trabajo aumenta. Algunas técnicas comunes incluyen el balanceo de carga, el particionamiento de datos y la arquitectura de microservicios. Estas técnicas permiten distribuir la carga y escalar de manera independiente los componentes del sistema.</a:t>
            </a:r>
            <a:endParaRPr sz="1900">
              <a:solidFill>
                <a:srgbClr val="1B2487"/>
              </a:solidFill>
              <a:latin typeface="Rubik"/>
              <a:ea typeface="Rubik"/>
              <a:cs typeface="Rubik"/>
              <a:sym typeface="Rubik"/>
            </a:endParaRPr>
          </a:p>
          <a:p>
            <a:pPr indent="0" lvl="0" marL="0" marR="0" rtl="0" algn="l">
              <a:lnSpc>
                <a:spcPct val="140000"/>
              </a:lnSpc>
              <a:spcBef>
                <a:spcPts val="0"/>
              </a:spcBef>
              <a:spcAft>
                <a:spcPts val="0"/>
              </a:spcAft>
              <a:buClr>
                <a:schemeClr val="dk1"/>
              </a:buClr>
              <a:buSzPts val="1100"/>
              <a:buFont typeface="Arial"/>
              <a:buNone/>
            </a:pPr>
            <a:r>
              <a:t/>
            </a:r>
            <a:endParaRPr b="1" i="1" sz="1900" u="sng">
              <a:solidFill>
                <a:srgbClr val="1B2487"/>
              </a:solidFill>
              <a:latin typeface="Rubik"/>
              <a:ea typeface="Rubik"/>
              <a:cs typeface="Rubik"/>
              <a:sym typeface="Rubik"/>
            </a:endParaRPr>
          </a:p>
          <a:p>
            <a:pPr indent="0" lvl="0" marL="0" marR="0" rtl="0" algn="l">
              <a:lnSpc>
                <a:spcPct val="140000"/>
              </a:lnSpc>
              <a:spcBef>
                <a:spcPts val="0"/>
              </a:spcBef>
              <a:spcAft>
                <a:spcPts val="0"/>
              </a:spcAft>
              <a:buClr>
                <a:schemeClr val="dk1"/>
              </a:buClr>
              <a:buSzPts val="1100"/>
              <a:buFont typeface="Arial"/>
              <a:buNone/>
            </a:pPr>
            <a:r>
              <a:rPr b="1" i="1" lang="en-US" sz="1900" u="sng">
                <a:solidFill>
                  <a:srgbClr val="1B2487"/>
                </a:solidFill>
                <a:latin typeface="Rubik"/>
                <a:ea typeface="Rubik"/>
                <a:cs typeface="Rubik"/>
                <a:sym typeface="Rubik"/>
              </a:rPr>
              <a:t>Por otro lado, la escalabilidad vertical </a:t>
            </a:r>
            <a:r>
              <a:rPr lang="en-US" sz="1900">
                <a:solidFill>
                  <a:srgbClr val="1B2487"/>
                </a:solidFill>
                <a:latin typeface="Rubik"/>
                <a:ea typeface="Rubik"/>
                <a:cs typeface="Rubik"/>
                <a:sym typeface="Rubik"/>
              </a:rPr>
              <a:t>se centra en mejorar los recursos existentes. Esto puede incluir la mejora de la capacidad de los servidores, la optimización del código y el aumento de la capacidad de almacenamiento. La escalabilidad vertical es más adecuada cuando se requiere un aumento rápido de la capacidad sin cambiar significativamente la arquitectura del sistema.</a:t>
            </a:r>
            <a:endParaRPr sz="1900">
              <a:solidFill>
                <a:srgbClr val="1B2487"/>
              </a:solidFill>
              <a:latin typeface="Rubik"/>
              <a:ea typeface="Rubik"/>
              <a:cs typeface="Rubik"/>
              <a:sym typeface="Rubik"/>
            </a:endParaRPr>
          </a:p>
        </p:txBody>
      </p:sp>
      <p:pic>
        <p:nvPicPr>
          <p:cNvPr descr="preencoded.png" id="266" name="Google Shape;266;g258513ef154_0_92"/>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267" name="Google Shape;267;g258513ef154_0_92"/>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268" name="Google Shape;268;g258513ef154_0_92"/>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30" name="Shape 30"/>
        <p:cNvGrpSpPr/>
        <p:nvPr/>
      </p:nvGrpSpPr>
      <p:grpSpPr>
        <a:xfrm>
          <a:off x="0" y="0"/>
          <a:ext cx="0" cy="0"/>
          <a:chOff x="0" y="0"/>
          <a:chExt cx="0" cy="0"/>
        </a:xfrm>
      </p:grpSpPr>
      <p:pic>
        <p:nvPicPr>
          <p:cNvPr descr="preencoded.png" id="31" name="Google Shape;31;p4"/>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32" name="Google Shape;32;p4"/>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descr="preencoded.png" id="33" name="Google Shape;33;p4"/>
          <p:cNvPicPr preferRelativeResize="0"/>
          <p:nvPr/>
        </p:nvPicPr>
        <p:blipFill rotWithShape="1">
          <a:blip r:embed="rId5">
            <a:alphaModFix/>
          </a:blip>
          <a:srcRect b="0" l="0" r="0" t="0"/>
          <a:stretch/>
        </p:blipFill>
        <p:spPr>
          <a:xfrm>
            <a:off x="3952875" y="3200400"/>
            <a:ext cx="9372600" cy="19050"/>
          </a:xfrm>
          <a:prstGeom prst="rect">
            <a:avLst/>
          </a:prstGeom>
          <a:noFill/>
          <a:ln>
            <a:noFill/>
          </a:ln>
        </p:spPr>
      </p:pic>
      <p:pic>
        <p:nvPicPr>
          <p:cNvPr descr="preencoded.png" id="34" name="Google Shape;34;p4"/>
          <p:cNvPicPr preferRelativeResize="0"/>
          <p:nvPr/>
        </p:nvPicPr>
        <p:blipFill rotWithShape="1">
          <a:blip r:embed="rId5">
            <a:alphaModFix/>
          </a:blip>
          <a:srcRect b="0" l="0" r="0" t="0"/>
          <a:stretch/>
        </p:blipFill>
        <p:spPr>
          <a:xfrm>
            <a:off x="3952875" y="6591300"/>
            <a:ext cx="9372600" cy="19050"/>
          </a:xfrm>
          <a:prstGeom prst="rect">
            <a:avLst/>
          </a:prstGeom>
          <a:noFill/>
          <a:ln>
            <a:noFill/>
          </a:ln>
        </p:spPr>
      </p:pic>
      <p:pic>
        <p:nvPicPr>
          <p:cNvPr descr="preencoded.png" id="35" name="Google Shape;35;p4"/>
          <p:cNvPicPr preferRelativeResize="0"/>
          <p:nvPr/>
        </p:nvPicPr>
        <p:blipFill rotWithShape="1">
          <a:blip r:embed="rId5">
            <a:alphaModFix/>
          </a:blip>
          <a:srcRect b="0" l="0" r="0" t="0"/>
          <a:stretch/>
        </p:blipFill>
        <p:spPr>
          <a:xfrm>
            <a:off x="3952875" y="4267200"/>
            <a:ext cx="9372600" cy="19050"/>
          </a:xfrm>
          <a:prstGeom prst="rect">
            <a:avLst/>
          </a:prstGeom>
          <a:noFill/>
          <a:ln>
            <a:noFill/>
          </a:ln>
        </p:spPr>
      </p:pic>
      <p:pic>
        <p:nvPicPr>
          <p:cNvPr descr="preencoded.png" id="36" name="Google Shape;36;p4"/>
          <p:cNvPicPr preferRelativeResize="0"/>
          <p:nvPr/>
        </p:nvPicPr>
        <p:blipFill rotWithShape="1">
          <a:blip r:embed="rId5">
            <a:alphaModFix/>
          </a:blip>
          <a:srcRect b="0" l="0" r="0" t="0"/>
          <a:stretch/>
        </p:blipFill>
        <p:spPr>
          <a:xfrm>
            <a:off x="3952875" y="7658100"/>
            <a:ext cx="9372600" cy="19050"/>
          </a:xfrm>
          <a:prstGeom prst="rect">
            <a:avLst/>
          </a:prstGeom>
          <a:noFill/>
          <a:ln>
            <a:noFill/>
          </a:ln>
        </p:spPr>
      </p:pic>
      <p:pic>
        <p:nvPicPr>
          <p:cNvPr descr="preencoded.png" id="37" name="Google Shape;37;p4"/>
          <p:cNvPicPr preferRelativeResize="0"/>
          <p:nvPr/>
        </p:nvPicPr>
        <p:blipFill rotWithShape="1">
          <a:blip r:embed="rId5">
            <a:alphaModFix/>
          </a:blip>
          <a:srcRect b="0" l="0" r="0" t="0"/>
          <a:stretch/>
        </p:blipFill>
        <p:spPr>
          <a:xfrm>
            <a:off x="3952875" y="5429250"/>
            <a:ext cx="9372600" cy="19050"/>
          </a:xfrm>
          <a:prstGeom prst="rect">
            <a:avLst/>
          </a:prstGeom>
          <a:noFill/>
          <a:ln>
            <a:noFill/>
          </a:ln>
        </p:spPr>
      </p:pic>
      <p:sp>
        <p:nvSpPr>
          <p:cNvPr id="38" name="Google Shape;38;p4"/>
          <p:cNvSpPr/>
          <p:nvPr/>
        </p:nvSpPr>
        <p:spPr>
          <a:xfrm>
            <a:off x="3933825" y="2638425"/>
            <a:ext cx="91344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rgbClr val="FFFFFF"/>
              </a:buClr>
              <a:buSzPts val="2700"/>
              <a:buFont typeface="Rubik"/>
              <a:buNone/>
            </a:pPr>
            <a:r>
              <a:rPr b="0" i="0" lang="en-US" sz="2700" u="none" cap="none" strike="noStrike">
                <a:solidFill>
                  <a:srgbClr val="FFFFFF"/>
                </a:solidFill>
                <a:highlight>
                  <a:srgbClr val="16DB94"/>
                </a:highlight>
                <a:latin typeface="Rubik"/>
                <a:ea typeface="Rubik"/>
                <a:cs typeface="Rubik"/>
                <a:sym typeface="Rubik"/>
              </a:rPr>
              <a:t>Día 1: Introducción a la Arquitectura de Sistemas</a:t>
            </a:r>
            <a:endParaRPr b="0" i="0" sz="2700" u="none" cap="none" strike="noStrike">
              <a:solidFill>
                <a:schemeClr val="dk1"/>
              </a:solidFill>
              <a:highlight>
                <a:srgbClr val="16DB94"/>
              </a:highlight>
              <a:latin typeface="Calibri"/>
              <a:ea typeface="Calibri"/>
              <a:cs typeface="Calibri"/>
              <a:sym typeface="Calibri"/>
            </a:endParaRPr>
          </a:p>
        </p:txBody>
      </p:sp>
      <p:sp>
        <p:nvSpPr>
          <p:cNvPr id="39" name="Google Shape;39;p4"/>
          <p:cNvSpPr/>
          <p:nvPr/>
        </p:nvSpPr>
        <p:spPr>
          <a:xfrm>
            <a:off x="13068300" y="2638425"/>
            <a:ext cx="257100" cy="409500"/>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1</a:t>
            </a:r>
            <a:endParaRPr b="0" i="0" sz="2700" u="none" cap="none" strike="noStrike">
              <a:solidFill>
                <a:schemeClr val="dk1"/>
              </a:solidFill>
              <a:latin typeface="Calibri"/>
              <a:ea typeface="Calibri"/>
              <a:cs typeface="Calibri"/>
              <a:sym typeface="Calibri"/>
            </a:endParaRPr>
          </a:p>
        </p:txBody>
      </p:sp>
      <p:sp>
        <p:nvSpPr>
          <p:cNvPr id="40" name="Google Shape;40;p4"/>
          <p:cNvSpPr/>
          <p:nvPr/>
        </p:nvSpPr>
        <p:spPr>
          <a:xfrm>
            <a:off x="3933825" y="4867275"/>
            <a:ext cx="89631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highlight>
                  <a:srgbClr val="16DB94"/>
                </a:highlight>
                <a:latin typeface="Rubik"/>
                <a:ea typeface="Rubik"/>
                <a:cs typeface="Rubik"/>
                <a:sym typeface="Rubik"/>
              </a:rPr>
              <a:t>Día 3: Integración de Sistemas y Servicios</a:t>
            </a:r>
            <a:endParaRPr b="0" i="0" sz="2700" u="none" cap="none" strike="noStrike">
              <a:solidFill>
                <a:srgbClr val="FFFFFF"/>
              </a:solidFill>
              <a:highlight>
                <a:srgbClr val="16DB94"/>
              </a:highlight>
              <a:latin typeface="Rubik"/>
              <a:ea typeface="Rubik"/>
              <a:cs typeface="Rubik"/>
              <a:sym typeface="Rubik"/>
            </a:endParaRPr>
          </a:p>
          <a:p>
            <a:pPr indent="0" lvl="0" marL="0" marR="0" rtl="0" algn="l">
              <a:lnSpc>
                <a:spcPct val="119444"/>
              </a:lnSpc>
              <a:spcBef>
                <a:spcPts val="0"/>
              </a:spcBef>
              <a:spcAft>
                <a:spcPts val="0"/>
              </a:spcAft>
              <a:buClr>
                <a:schemeClr val="dk1"/>
              </a:buClr>
              <a:buSzPts val="1100"/>
              <a:buFont typeface="Arial"/>
              <a:buNone/>
            </a:pPr>
            <a:r>
              <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41" name="Google Shape;41;p4"/>
          <p:cNvSpPr/>
          <p:nvPr/>
        </p:nvSpPr>
        <p:spPr>
          <a:xfrm>
            <a:off x="12906375" y="4867275"/>
            <a:ext cx="4191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3</a:t>
            </a:r>
            <a:endParaRPr b="0" i="0" sz="2700" u="none" cap="none" strike="noStrike">
              <a:solidFill>
                <a:schemeClr val="dk1"/>
              </a:solidFill>
              <a:latin typeface="Calibri"/>
              <a:ea typeface="Calibri"/>
              <a:cs typeface="Calibri"/>
              <a:sym typeface="Calibri"/>
            </a:endParaRPr>
          </a:p>
        </p:txBody>
      </p:sp>
      <p:sp>
        <p:nvSpPr>
          <p:cNvPr id="42" name="Google Shape;42;p4"/>
          <p:cNvSpPr/>
          <p:nvPr/>
        </p:nvSpPr>
        <p:spPr>
          <a:xfrm>
            <a:off x="3933825" y="707707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5: Casos Prácticos y Conclusiones</a:t>
            </a:r>
            <a:endParaRPr b="0" i="0" sz="2700" u="none" cap="none" strike="noStrike">
              <a:solidFill>
                <a:srgbClr val="FFFFFF"/>
              </a:solidFill>
              <a:latin typeface="Rubik"/>
              <a:ea typeface="Rubik"/>
              <a:cs typeface="Rubik"/>
              <a:sym typeface="Rubik"/>
            </a:endParaRPr>
          </a:p>
        </p:txBody>
      </p:sp>
      <p:sp>
        <p:nvSpPr>
          <p:cNvPr id="43" name="Google Shape;43;p4"/>
          <p:cNvSpPr/>
          <p:nvPr/>
        </p:nvSpPr>
        <p:spPr>
          <a:xfrm>
            <a:off x="12915900" y="7077075"/>
            <a:ext cx="40957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5</a:t>
            </a:r>
            <a:endParaRPr b="0" i="0" sz="2700" u="none" cap="none" strike="noStrike">
              <a:solidFill>
                <a:schemeClr val="dk1"/>
              </a:solidFill>
              <a:latin typeface="Calibri"/>
              <a:ea typeface="Calibri"/>
              <a:cs typeface="Calibri"/>
              <a:sym typeface="Calibri"/>
            </a:endParaRPr>
          </a:p>
        </p:txBody>
      </p:sp>
      <p:sp>
        <p:nvSpPr>
          <p:cNvPr id="44" name="Google Shape;44;p4"/>
          <p:cNvSpPr/>
          <p:nvPr/>
        </p:nvSpPr>
        <p:spPr>
          <a:xfrm>
            <a:off x="3933825" y="37052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highlight>
                  <a:srgbClr val="16DB94"/>
                </a:highlight>
                <a:latin typeface="Rubik"/>
                <a:ea typeface="Rubik"/>
                <a:cs typeface="Rubik"/>
                <a:sym typeface="Rubik"/>
              </a:rPr>
              <a:t>Día 2: Diseño de la Arquitectura de Sistemas</a:t>
            </a:r>
            <a:endParaRPr b="0" i="0" sz="2700" u="none" cap="none" strike="noStrike">
              <a:solidFill>
                <a:srgbClr val="FFFFFF"/>
              </a:solidFill>
              <a:highlight>
                <a:srgbClr val="16DB94"/>
              </a:highlight>
              <a:latin typeface="Rubik"/>
              <a:ea typeface="Rubik"/>
              <a:cs typeface="Rubik"/>
              <a:sym typeface="Rubik"/>
            </a:endParaRPr>
          </a:p>
        </p:txBody>
      </p:sp>
      <p:sp>
        <p:nvSpPr>
          <p:cNvPr id="45" name="Google Shape;45;p4"/>
          <p:cNvSpPr/>
          <p:nvPr/>
        </p:nvSpPr>
        <p:spPr>
          <a:xfrm>
            <a:off x="12896850" y="3705225"/>
            <a:ext cx="42862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2</a:t>
            </a:r>
            <a:endParaRPr b="0" i="0" sz="2700" u="none" cap="none" strike="noStrike">
              <a:solidFill>
                <a:schemeClr val="dk1"/>
              </a:solidFill>
              <a:latin typeface="Calibri"/>
              <a:ea typeface="Calibri"/>
              <a:cs typeface="Calibri"/>
              <a:sym typeface="Calibri"/>
            </a:endParaRPr>
          </a:p>
        </p:txBody>
      </p:sp>
      <p:sp>
        <p:nvSpPr>
          <p:cNvPr id="46" name="Google Shape;46;p4"/>
          <p:cNvSpPr/>
          <p:nvPr/>
        </p:nvSpPr>
        <p:spPr>
          <a:xfrm>
            <a:off x="3933825" y="60293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highlight>
                  <a:schemeClr val="accent2"/>
                </a:highlight>
                <a:latin typeface="Rubik"/>
                <a:ea typeface="Rubik"/>
                <a:cs typeface="Rubik"/>
                <a:sym typeface="Rubik"/>
              </a:rPr>
              <a:t>Día 4: Escalabilidad y Rendimiento</a:t>
            </a:r>
            <a:endParaRPr b="0" i="0" sz="2700" u="none" cap="none" strike="noStrike">
              <a:solidFill>
                <a:srgbClr val="FFFFFF"/>
              </a:solidFill>
              <a:highlight>
                <a:schemeClr val="accent2"/>
              </a:highlight>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47" name="Google Shape;47;p4"/>
          <p:cNvSpPr/>
          <p:nvPr/>
        </p:nvSpPr>
        <p:spPr>
          <a:xfrm>
            <a:off x="12944475" y="6029325"/>
            <a:ext cx="3810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4</a:t>
            </a:r>
            <a:endParaRPr b="0" i="0" sz="2700" u="none" cap="none" strike="noStrike">
              <a:solidFill>
                <a:schemeClr val="dk1"/>
              </a:solidFill>
              <a:latin typeface="Calibri"/>
              <a:ea typeface="Calibri"/>
              <a:cs typeface="Calibri"/>
              <a:sym typeface="Calibri"/>
            </a:endParaRPr>
          </a:p>
        </p:txBody>
      </p:sp>
      <p:sp>
        <p:nvSpPr>
          <p:cNvPr id="48" name="Google Shape;48;p4"/>
          <p:cNvSpPr txBox="1"/>
          <p:nvPr/>
        </p:nvSpPr>
        <p:spPr>
          <a:xfrm>
            <a:off x="3733275" y="1352200"/>
            <a:ext cx="3000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800"/>
              <a:buFont typeface="Arial"/>
              <a:buNone/>
            </a:pPr>
            <a:r>
              <a:rPr b="0" i="0" lang="en-US" sz="5000" u="none" cap="none" strike="noStrike">
                <a:solidFill>
                  <a:schemeClr val="lt1"/>
                </a:solidFill>
                <a:latin typeface="Rubik Medium"/>
                <a:ea typeface="Rubik Medium"/>
                <a:cs typeface="Rubik Medium"/>
                <a:sym typeface="Rubik Medium"/>
              </a:rPr>
              <a:t>Temario:</a:t>
            </a:r>
            <a:endParaRPr b="0" i="0" sz="1600" u="none" cap="none" strike="noStrike">
              <a:solidFill>
                <a:srgbClr val="000000"/>
              </a:solidFill>
              <a:latin typeface="Arial"/>
              <a:ea typeface="Arial"/>
              <a:cs typeface="Arial"/>
              <a:sym typeface="Arial"/>
            </a:endParaRPr>
          </a:p>
        </p:txBody>
      </p:sp>
      <p:pic>
        <p:nvPicPr>
          <p:cNvPr id="49" name="Google Shape;49;p4"/>
          <p:cNvPicPr preferRelativeResize="0"/>
          <p:nvPr/>
        </p:nvPicPr>
        <p:blipFill rotWithShape="1">
          <a:blip r:embed="rId6">
            <a:alphaModFix/>
          </a:blip>
          <a:srcRect b="0" l="0" r="0" t="0"/>
          <a:stretch/>
        </p:blipFill>
        <p:spPr>
          <a:xfrm>
            <a:off x="11719129" y="8462017"/>
            <a:ext cx="2749346" cy="5461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pic>
        <p:nvPicPr>
          <p:cNvPr descr="preencoded.png" id="274" name="Google Shape;274;g1e439e048a8_0_3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75" name="Google Shape;275;g1e439e048a8_0_38"/>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76" name="Google Shape;276;g1e439e048a8_0_3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77" name="Google Shape;277;g1e439e048a8_0_3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78" name="Google Shape;278;g1e439e048a8_0_38"/>
          <p:cNvSpPr/>
          <p:nvPr/>
        </p:nvSpPr>
        <p:spPr>
          <a:xfrm>
            <a:off x="6601600" y="3529750"/>
            <a:ext cx="8205600" cy="2373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1. Balanceo de carga: </a:t>
            </a:r>
            <a:r>
              <a:rPr lang="en-US" sz="1700">
                <a:latin typeface="Rubik"/>
                <a:ea typeface="Rubik"/>
                <a:cs typeface="Rubik"/>
                <a:sym typeface="Rubik"/>
              </a:rPr>
              <a:t>Implementar un equilibrador de carga para distribuir la carga de trabajo entre múltiples instancias del mismo componente o servicio. Esto permite escalar horizontalmente al agregar más instancias según sea necesario para manejar la demanda creciente.</a:t>
            </a:r>
            <a:endParaRPr sz="1700">
              <a:latin typeface="Rubik"/>
              <a:ea typeface="Rubik"/>
              <a:cs typeface="Rubik"/>
              <a:sym typeface="Rubik"/>
            </a:endParaRPr>
          </a:p>
        </p:txBody>
      </p:sp>
      <p:sp>
        <p:nvSpPr>
          <p:cNvPr id="279" name="Google Shape;279;g1e439e048a8_0_3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80" name="Google Shape;280;g1e439e048a8_0_3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81" name="Google Shape;281;g1e439e048a8_0_38"/>
          <p:cNvSpPr/>
          <p:nvPr/>
        </p:nvSpPr>
        <p:spPr>
          <a:xfrm>
            <a:off x="981675" y="3656200"/>
            <a:ext cx="4217100" cy="2722500"/>
          </a:xfrm>
          <a:prstGeom prst="rect">
            <a:avLst/>
          </a:prstGeom>
          <a:noFill/>
          <a:ln>
            <a:noFill/>
          </a:ln>
        </p:spPr>
        <p:txBody>
          <a:bodyPr anchorCtr="0" anchor="t" bIns="0" lIns="0" spcFirstLastPara="1" rIns="0" wrap="square" tIns="0">
            <a:noAutofit/>
          </a:bodyPr>
          <a:lstStyle/>
          <a:p>
            <a:pPr indent="-501650" lvl="0" marL="457200" marR="0" rtl="0" algn="l">
              <a:lnSpc>
                <a:spcPct val="120000"/>
              </a:lnSpc>
              <a:spcBef>
                <a:spcPts val="0"/>
              </a:spcBef>
              <a:spcAft>
                <a:spcPts val="0"/>
              </a:spcAft>
              <a:buClr>
                <a:schemeClr val="lt1"/>
              </a:buClr>
              <a:buSzPts val="4300"/>
              <a:buFont typeface="Rubik SemiBold"/>
              <a:buChar char="●"/>
            </a:pPr>
            <a:r>
              <a:rPr b="1" lang="en-US" sz="4300">
                <a:solidFill>
                  <a:schemeClr val="lt1"/>
                </a:solidFill>
                <a:latin typeface="Rubik SemiBold"/>
                <a:ea typeface="Rubik SemiBold"/>
                <a:cs typeface="Rubik SemiBold"/>
                <a:sym typeface="Rubik SemiBold"/>
              </a:rPr>
              <a:t>Escalabilidad horizontal:</a:t>
            </a:r>
            <a:endParaRPr b="1" i="0" sz="43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282" name="Google Shape;282;g1e439e048a8_0_38"/>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283" name="Google Shape;283;g1e439e048a8_0_38"/>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8" name="Shape 288"/>
        <p:cNvGrpSpPr/>
        <p:nvPr/>
      </p:nvGrpSpPr>
      <p:grpSpPr>
        <a:xfrm>
          <a:off x="0" y="0"/>
          <a:ext cx="0" cy="0"/>
          <a:chOff x="0" y="0"/>
          <a:chExt cx="0" cy="0"/>
        </a:xfrm>
      </p:grpSpPr>
      <p:pic>
        <p:nvPicPr>
          <p:cNvPr descr="preencoded.png" id="289" name="Google Shape;289;g1e439e048a8_0_5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90" name="Google Shape;290;g1e439e048a8_0_52"/>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91" name="Google Shape;291;g1e439e048a8_0_52"/>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92" name="Google Shape;292;g1e439e048a8_0_52"/>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93" name="Google Shape;293;g1e439e048a8_0_52"/>
          <p:cNvSpPr/>
          <p:nvPr/>
        </p:nvSpPr>
        <p:spPr>
          <a:xfrm>
            <a:off x="6601600" y="3529750"/>
            <a:ext cx="8205600" cy="2313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 Dividir los datos en particiones más pequeñas y distribuirlos en diferentes servidores o nodos. Cada partición puede ser gestionada por un servidor diferente, permitiendo el procesamiento paralelo y escalabilidad horizontal al agregar más servidores para manejar un mayor volumen de datos.</a:t>
            </a:r>
            <a:endParaRPr b="0" i="0" sz="1700" u="none" cap="none" strike="noStrike">
              <a:solidFill>
                <a:schemeClr val="dk1"/>
              </a:solidFill>
              <a:latin typeface="Rubik"/>
              <a:ea typeface="Rubik"/>
              <a:cs typeface="Rubik"/>
              <a:sym typeface="Rubik"/>
            </a:endParaRPr>
          </a:p>
        </p:txBody>
      </p:sp>
      <p:sp>
        <p:nvSpPr>
          <p:cNvPr id="294" name="Google Shape;294;g1e439e048a8_0_52"/>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95" name="Google Shape;295;g1e439e048a8_0_52"/>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96" name="Google Shape;296;g1e439e048a8_0_52"/>
          <p:cNvSpPr/>
          <p:nvPr/>
        </p:nvSpPr>
        <p:spPr>
          <a:xfrm>
            <a:off x="614725" y="4066750"/>
            <a:ext cx="4576800" cy="6414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2. Particionamiento de datos:</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297" name="Google Shape;297;g1e439e048a8_0_52"/>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298" name="Google Shape;298;g1e439e048a8_0_52"/>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 name="Shape 303"/>
        <p:cNvGrpSpPr/>
        <p:nvPr/>
      </p:nvGrpSpPr>
      <p:grpSpPr>
        <a:xfrm>
          <a:off x="0" y="0"/>
          <a:ext cx="0" cy="0"/>
          <a:chOff x="0" y="0"/>
          <a:chExt cx="0" cy="0"/>
        </a:xfrm>
      </p:grpSpPr>
      <p:pic>
        <p:nvPicPr>
          <p:cNvPr descr="preencoded.png" id="304" name="Google Shape;304;g1e439e048a8_0_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05" name="Google Shape;305;g1e439e048a8_0_6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306" name="Google Shape;306;g1e439e048a8_0_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07" name="Google Shape;307;g1e439e048a8_0_6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08" name="Google Shape;308;g1e439e048a8_0_66"/>
          <p:cNvSpPr/>
          <p:nvPr/>
        </p:nvSpPr>
        <p:spPr>
          <a:xfrm>
            <a:off x="6601600" y="3529750"/>
            <a:ext cx="8224200" cy="21471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Descomponer la aplicación en servicios más pequeños e independientes que se puedan escalar individualmente según sea necesario. Cada microservicio puede ejecutarse en su propia instancia y ser escalado de manera independiente para satisfacer las demandas específicas de ese servicio.</a:t>
            </a:r>
            <a:endParaRPr b="0" i="0" sz="1700" u="none" cap="none" strike="noStrike">
              <a:solidFill>
                <a:srgbClr val="000000"/>
              </a:solidFill>
              <a:latin typeface="Rubik"/>
              <a:ea typeface="Rubik"/>
              <a:cs typeface="Rubik"/>
              <a:sym typeface="Rubik"/>
            </a:endParaRPr>
          </a:p>
        </p:txBody>
      </p:sp>
      <p:sp>
        <p:nvSpPr>
          <p:cNvPr id="309" name="Google Shape;309;g1e439e048a8_0_6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10" name="Google Shape;310;g1e439e048a8_0_6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11" name="Google Shape;311;g1e439e048a8_0_66"/>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3. Arquitectura de microservicios:</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12" name="Google Shape;312;g1e439e048a8_0_66"/>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13" name="Google Shape;313;g1e439e048a8_0_66"/>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 name="Shape 318"/>
        <p:cNvGrpSpPr/>
        <p:nvPr/>
      </p:nvGrpSpPr>
      <p:grpSpPr>
        <a:xfrm>
          <a:off x="0" y="0"/>
          <a:ext cx="0" cy="0"/>
          <a:chOff x="0" y="0"/>
          <a:chExt cx="0" cy="0"/>
        </a:xfrm>
      </p:grpSpPr>
      <p:pic>
        <p:nvPicPr>
          <p:cNvPr descr="preencoded.png" id="319" name="Google Shape;319;g1e439e048a8_0_8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20" name="Google Shape;320;g1e439e048a8_0_88"/>
          <p:cNvPicPr preferRelativeResize="0"/>
          <p:nvPr/>
        </p:nvPicPr>
        <p:blipFill rotWithShape="1">
          <a:blip r:embed="rId4">
            <a:alphaModFix amt="50000"/>
          </a:blip>
          <a:srcRect b="0" l="0" r="0" t="0"/>
          <a:stretch/>
        </p:blipFill>
        <p:spPr>
          <a:xfrm>
            <a:off x="0" y="64511"/>
            <a:ext cx="6038248" cy="9525000"/>
          </a:xfrm>
          <a:prstGeom prst="rect">
            <a:avLst/>
          </a:prstGeom>
          <a:noFill/>
          <a:ln>
            <a:noFill/>
          </a:ln>
        </p:spPr>
      </p:pic>
      <p:pic>
        <p:nvPicPr>
          <p:cNvPr descr="preencoded.png" id="321" name="Google Shape;321;g1e439e048a8_0_8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22" name="Google Shape;322;g1e439e048a8_0_8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23" name="Google Shape;323;g1e439e048a8_0_88"/>
          <p:cNvSpPr/>
          <p:nvPr/>
        </p:nvSpPr>
        <p:spPr>
          <a:xfrm>
            <a:off x="6601600" y="3529750"/>
            <a:ext cx="8224200" cy="2040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Utilizar servicios o herramientas que permitan ajustar automáticamente el número de instancias en función de la carga de trabajo. Esto permite agregar o eliminar instancias según la demanda, asegurando una capacidad suficiente para manejar picos de tráfico y optimizando el uso de recursos.</a:t>
            </a:r>
            <a:endParaRPr b="0" i="0" sz="1700" u="none" cap="none" strike="noStrike">
              <a:solidFill>
                <a:srgbClr val="000000"/>
              </a:solidFill>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b="0" i="0" sz="1700" u="none" cap="none" strike="noStrike">
              <a:solidFill>
                <a:srgbClr val="000000"/>
              </a:solidFill>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b="0" i="0" sz="1700" u="none" cap="none" strike="noStrike">
              <a:solidFill>
                <a:srgbClr val="000000"/>
              </a:solidFill>
              <a:latin typeface="Rubik"/>
              <a:ea typeface="Rubik"/>
              <a:cs typeface="Rubik"/>
              <a:sym typeface="Rubik"/>
            </a:endParaRPr>
          </a:p>
        </p:txBody>
      </p:sp>
      <p:sp>
        <p:nvSpPr>
          <p:cNvPr id="324" name="Google Shape;324;g1e439e048a8_0_8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25" name="Google Shape;325;g1e439e048a8_0_8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26" name="Google Shape;326;g1e439e048a8_0_88"/>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4. Autoscaling:</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27" name="Google Shape;327;g1e439e048a8_0_88"/>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28" name="Google Shape;328;g1e439e048a8_0_88"/>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 name="Shape 333"/>
        <p:cNvGrpSpPr/>
        <p:nvPr/>
      </p:nvGrpSpPr>
      <p:grpSpPr>
        <a:xfrm>
          <a:off x="0" y="0"/>
          <a:ext cx="0" cy="0"/>
          <a:chOff x="0" y="0"/>
          <a:chExt cx="0" cy="0"/>
        </a:xfrm>
      </p:grpSpPr>
      <p:pic>
        <p:nvPicPr>
          <p:cNvPr descr="preencoded.png" id="334" name="Google Shape;334;g258513ef154_0_12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35" name="Google Shape;335;g258513ef154_0_12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336" name="Google Shape;336;g258513ef154_0_12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37" name="Google Shape;337;g258513ef154_0_12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38" name="Google Shape;338;g258513ef154_0_126"/>
          <p:cNvSpPr/>
          <p:nvPr/>
        </p:nvSpPr>
        <p:spPr>
          <a:xfrm>
            <a:off x="6601600" y="3529750"/>
            <a:ext cx="8205600" cy="2373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lang="en-US" sz="1700">
                <a:latin typeface="Rubik"/>
                <a:ea typeface="Rubik"/>
                <a:cs typeface="Rubik"/>
                <a:sym typeface="Rubik"/>
              </a:rPr>
              <a:t>1. Mejora de recursos: </a:t>
            </a:r>
            <a:r>
              <a:rPr lang="en-US" sz="1700">
                <a:latin typeface="Rubik"/>
                <a:ea typeface="Rubik"/>
                <a:cs typeface="Rubik"/>
                <a:sym typeface="Rubik"/>
              </a:rPr>
              <a:t>Optimizar el rendimiento y la capacidad de los recursos existentes,</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como el aumento de la memoria RAM, la mejora del procesador o la adición de discos de</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mayor capacidad. Esto permite que el sistema maneje una mayor carga de trabajo sin</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requerir cambios arquitectónicos significativos.</a:t>
            </a:r>
            <a:endParaRPr sz="1700">
              <a:latin typeface="Rubik"/>
              <a:ea typeface="Rubik"/>
              <a:cs typeface="Rubik"/>
              <a:sym typeface="Rubik"/>
            </a:endParaRPr>
          </a:p>
        </p:txBody>
      </p:sp>
      <p:sp>
        <p:nvSpPr>
          <p:cNvPr id="339" name="Google Shape;339;g258513ef154_0_12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40" name="Google Shape;340;g258513ef154_0_12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41" name="Google Shape;341;g258513ef154_0_126"/>
          <p:cNvSpPr/>
          <p:nvPr/>
        </p:nvSpPr>
        <p:spPr>
          <a:xfrm>
            <a:off x="981675" y="3656200"/>
            <a:ext cx="4217100" cy="2722500"/>
          </a:xfrm>
          <a:prstGeom prst="rect">
            <a:avLst/>
          </a:prstGeom>
          <a:noFill/>
          <a:ln>
            <a:noFill/>
          </a:ln>
        </p:spPr>
        <p:txBody>
          <a:bodyPr anchorCtr="0" anchor="t" bIns="0" lIns="0" spcFirstLastPara="1" rIns="0" wrap="square" tIns="0">
            <a:noAutofit/>
          </a:bodyPr>
          <a:lstStyle/>
          <a:p>
            <a:pPr indent="-501650" lvl="0" marL="457200" marR="0" rtl="0" algn="l">
              <a:lnSpc>
                <a:spcPct val="120000"/>
              </a:lnSpc>
              <a:spcBef>
                <a:spcPts val="0"/>
              </a:spcBef>
              <a:spcAft>
                <a:spcPts val="0"/>
              </a:spcAft>
              <a:buClr>
                <a:schemeClr val="lt1"/>
              </a:buClr>
              <a:buSzPts val="4300"/>
              <a:buFont typeface="Rubik SemiBold"/>
              <a:buChar char="●"/>
            </a:pPr>
            <a:r>
              <a:rPr b="1" lang="en-US" sz="4300">
                <a:solidFill>
                  <a:schemeClr val="lt1"/>
                </a:solidFill>
                <a:latin typeface="Rubik SemiBold"/>
                <a:ea typeface="Rubik SemiBold"/>
                <a:cs typeface="Rubik SemiBold"/>
                <a:sym typeface="Rubik SemiBold"/>
              </a:rPr>
              <a:t>Escalabilidad </a:t>
            </a:r>
            <a:r>
              <a:rPr b="1" i="1" lang="en-US" sz="4300" u="sng">
                <a:solidFill>
                  <a:schemeClr val="lt1"/>
                </a:solidFill>
                <a:latin typeface="Rubik SemiBold"/>
                <a:ea typeface="Rubik SemiBold"/>
                <a:cs typeface="Rubik SemiBold"/>
                <a:sym typeface="Rubik SemiBold"/>
              </a:rPr>
              <a:t>vertical</a:t>
            </a:r>
            <a:r>
              <a:rPr b="1" lang="en-US" sz="4300">
                <a:solidFill>
                  <a:schemeClr val="lt1"/>
                </a:solidFill>
                <a:latin typeface="Rubik SemiBold"/>
                <a:ea typeface="Rubik SemiBold"/>
                <a:cs typeface="Rubik SemiBold"/>
                <a:sym typeface="Rubik SemiBold"/>
              </a:rPr>
              <a:t>:</a:t>
            </a:r>
            <a:endParaRPr b="1" i="0" sz="43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42" name="Google Shape;342;g258513ef154_0_126"/>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43" name="Google Shape;343;g258513ef154_0_126"/>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pic>
        <p:nvPicPr>
          <p:cNvPr descr="preencoded.png" id="349" name="Google Shape;349;g258513ef154_0_141"/>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50" name="Google Shape;350;g258513ef154_0_141"/>
          <p:cNvPicPr preferRelativeResize="0"/>
          <p:nvPr/>
        </p:nvPicPr>
        <p:blipFill rotWithShape="1">
          <a:blip r:embed="rId4">
            <a:alphaModFix amt="50000"/>
          </a:blip>
          <a:srcRect b="0" l="0" r="0" t="0"/>
          <a:stretch/>
        </p:blipFill>
        <p:spPr>
          <a:xfrm>
            <a:off x="0" y="64511"/>
            <a:ext cx="6038248" cy="9525000"/>
          </a:xfrm>
          <a:prstGeom prst="rect">
            <a:avLst/>
          </a:prstGeom>
          <a:noFill/>
          <a:ln>
            <a:noFill/>
          </a:ln>
        </p:spPr>
      </p:pic>
      <p:pic>
        <p:nvPicPr>
          <p:cNvPr descr="preencoded.png" id="351" name="Google Shape;351;g258513ef154_0_141"/>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52" name="Google Shape;352;g258513ef154_0_141"/>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53" name="Google Shape;353;g258513ef154_0_141"/>
          <p:cNvSpPr/>
          <p:nvPr/>
        </p:nvSpPr>
        <p:spPr>
          <a:xfrm>
            <a:off x="6601600" y="3529750"/>
            <a:ext cx="8224200" cy="2040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Realizar mejoras en el código y en los algoritmos utilizados para aprovechar al máximo los recursos disponibles. Esto puede incluir la reducción de llamadas innecesarias a la base de datos, la mejora de consultas y algoritmos complejos, y la implementación de técnicas de almacenamiento en caché.</a:t>
            </a:r>
            <a:endParaRPr b="0" i="0" sz="1700" u="none" cap="none" strike="noStrike">
              <a:solidFill>
                <a:srgbClr val="000000"/>
              </a:solidFill>
              <a:latin typeface="Rubik"/>
              <a:ea typeface="Rubik"/>
              <a:cs typeface="Rubik"/>
              <a:sym typeface="Rubik"/>
            </a:endParaRPr>
          </a:p>
        </p:txBody>
      </p:sp>
      <p:sp>
        <p:nvSpPr>
          <p:cNvPr id="354" name="Google Shape;354;g258513ef154_0_141"/>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55" name="Google Shape;355;g258513ef154_0_141"/>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56" name="Google Shape;356;g258513ef154_0_141"/>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2. Optimización de código:</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57" name="Google Shape;357;g258513ef154_0_141"/>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58" name="Google Shape;358;g258513ef154_0_141"/>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pic>
        <p:nvPicPr>
          <p:cNvPr descr="preencoded.png" id="364" name="Google Shape;364;g258513ef154_0_160"/>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65" name="Google Shape;365;g258513ef154_0_160"/>
          <p:cNvPicPr preferRelativeResize="0"/>
          <p:nvPr/>
        </p:nvPicPr>
        <p:blipFill rotWithShape="1">
          <a:blip r:embed="rId4">
            <a:alphaModFix amt="50000"/>
          </a:blip>
          <a:srcRect b="0" l="0" r="0" t="0"/>
          <a:stretch/>
        </p:blipFill>
        <p:spPr>
          <a:xfrm>
            <a:off x="0" y="64511"/>
            <a:ext cx="6038248" cy="9525000"/>
          </a:xfrm>
          <a:prstGeom prst="rect">
            <a:avLst/>
          </a:prstGeom>
          <a:noFill/>
          <a:ln>
            <a:noFill/>
          </a:ln>
        </p:spPr>
      </p:pic>
      <p:pic>
        <p:nvPicPr>
          <p:cNvPr descr="preencoded.png" id="366" name="Google Shape;366;g258513ef154_0_160"/>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67" name="Google Shape;367;g258513ef154_0_160"/>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68" name="Google Shape;368;g258513ef154_0_160"/>
          <p:cNvSpPr/>
          <p:nvPr/>
        </p:nvSpPr>
        <p:spPr>
          <a:xfrm>
            <a:off x="6601600" y="3529750"/>
            <a:ext cx="8224200" cy="2040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Vertical scaling con instancias dedicadas: Utilizar instancias de servidor más potentes y dedicadas con mayor capacidad de procesamiento, memoria y almacenamiento. Esto permite aumentar la capacidad del sistema sin cambiar la arquitectura, aunque puede ser más costoso.</a:t>
            </a:r>
            <a:endParaRPr b="0" i="0" sz="1700" u="none" cap="none" strike="noStrike">
              <a:solidFill>
                <a:srgbClr val="000000"/>
              </a:solidFill>
              <a:latin typeface="Rubik"/>
              <a:ea typeface="Rubik"/>
              <a:cs typeface="Rubik"/>
              <a:sym typeface="Rubik"/>
            </a:endParaRPr>
          </a:p>
        </p:txBody>
      </p:sp>
      <p:sp>
        <p:nvSpPr>
          <p:cNvPr id="369" name="Google Shape;369;g258513ef154_0_160"/>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70" name="Google Shape;370;g258513ef154_0_160"/>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71" name="Google Shape;371;g258513ef154_0_160"/>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3. Vertical scaling con instancias dedicadas:</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72" name="Google Shape;372;g258513ef154_0_160"/>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73" name="Google Shape;373;g258513ef154_0_160"/>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8" name="Shape 378"/>
        <p:cNvGrpSpPr/>
        <p:nvPr/>
      </p:nvGrpSpPr>
      <p:grpSpPr>
        <a:xfrm>
          <a:off x="0" y="0"/>
          <a:ext cx="0" cy="0"/>
          <a:chOff x="0" y="0"/>
          <a:chExt cx="0" cy="0"/>
        </a:xfrm>
      </p:grpSpPr>
      <p:pic>
        <p:nvPicPr>
          <p:cNvPr descr="preencoded.png" id="379" name="Google Shape;379;g258513ef154_0_17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380" name="Google Shape;380;g258513ef154_0_176"/>
          <p:cNvPicPr preferRelativeResize="0"/>
          <p:nvPr/>
        </p:nvPicPr>
        <p:blipFill rotWithShape="1">
          <a:blip r:embed="rId4">
            <a:alphaModFix amt="50000"/>
          </a:blip>
          <a:srcRect b="0" l="0" r="0" t="0"/>
          <a:stretch/>
        </p:blipFill>
        <p:spPr>
          <a:xfrm>
            <a:off x="0" y="64511"/>
            <a:ext cx="6038248" cy="9525000"/>
          </a:xfrm>
          <a:prstGeom prst="rect">
            <a:avLst/>
          </a:prstGeom>
          <a:noFill/>
          <a:ln>
            <a:noFill/>
          </a:ln>
        </p:spPr>
      </p:pic>
      <p:pic>
        <p:nvPicPr>
          <p:cNvPr descr="preencoded.png" id="381" name="Google Shape;381;g258513ef154_0_17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382" name="Google Shape;382;g258513ef154_0_17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383" name="Google Shape;383;g258513ef154_0_176"/>
          <p:cNvSpPr/>
          <p:nvPr/>
        </p:nvSpPr>
        <p:spPr>
          <a:xfrm>
            <a:off x="6601600" y="3529750"/>
            <a:ext cx="8224200" cy="2040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Separar partes de la base de datos en diferentes servidores o nodos para distribuir la carga y mejorar el rendimiento. Esto implica dividir la base de datos en fragmentos más pequeños y permitir consultas paralelas en cada fragmento.</a:t>
            </a:r>
            <a:endParaRPr b="0" i="0" sz="1700" u="none" cap="none" strike="noStrike">
              <a:solidFill>
                <a:srgbClr val="000000"/>
              </a:solidFill>
              <a:latin typeface="Rubik"/>
              <a:ea typeface="Rubik"/>
              <a:cs typeface="Rubik"/>
              <a:sym typeface="Rubik"/>
            </a:endParaRPr>
          </a:p>
        </p:txBody>
      </p:sp>
      <p:sp>
        <p:nvSpPr>
          <p:cNvPr id="384" name="Google Shape;384;g258513ef154_0_17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85" name="Google Shape;385;g258513ef154_0_17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86" name="Google Shape;386;g258513ef154_0_176"/>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4. Fragmentación de base de datos:</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87" name="Google Shape;387;g258513ef154_0_176"/>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88" name="Google Shape;388;g258513ef154_0_176"/>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pic>
        <p:nvPicPr>
          <p:cNvPr descr="preencoded.png" id="394" name="Google Shape;394;g258365bf2b5_1_104"/>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395" name="Google Shape;395;g258365bf2b5_1_104"/>
          <p:cNvSpPr/>
          <p:nvPr/>
        </p:nvSpPr>
        <p:spPr>
          <a:xfrm>
            <a:off x="1103575" y="2000450"/>
            <a:ext cx="13019700" cy="8523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b="0" i="0" lang="en-US" sz="4800" u="none" cap="none" strike="noStrike">
                <a:solidFill>
                  <a:srgbClr val="1B2487"/>
                </a:solidFill>
                <a:latin typeface="Rubik Medium"/>
                <a:ea typeface="Rubik Medium"/>
                <a:cs typeface="Rubik Medium"/>
                <a:sym typeface="Rubik Medium"/>
              </a:rPr>
              <a:t>Consideraciones.</a:t>
            </a:r>
            <a:endParaRPr b="0" i="0" sz="4800" u="none" cap="none" strike="noStrike">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396" name="Google Shape;396;g258365bf2b5_1_104"/>
          <p:cNvSpPr/>
          <p:nvPr/>
        </p:nvSpPr>
        <p:spPr>
          <a:xfrm>
            <a:off x="949425" y="3302200"/>
            <a:ext cx="13360200" cy="549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900"/>
              <a:buFont typeface="Arial"/>
              <a:buNone/>
            </a:pPr>
            <a:r>
              <a:rPr i="1" lang="en-US" sz="1900">
                <a:solidFill>
                  <a:srgbClr val="1B2487"/>
                </a:solidFill>
                <a:latin typeface="Rubik"/>
                <a:ea typeface="Rubik"/>
                <a:cs typeface="Rubik"/>
                <a:sym typeface="Rubik"/>
              </a:rPr>
              <a:t>Estos ejemplos ilustran diferentes técnicas de escalabilidad horizontal y vertical que se pueden aplicar en sistemas para aumentar su capacidad y manejar una mayor carga de trabajo. La elección de la técnica adecuada dependerá de los requisitos específicos del sistema, la arquitectura existente y los recursos disponibles.</a:t>
            </a:r>
            <a:endParaRPr b="1" i="1" sz="1900" u="sng" cap="none" strike="noStrike">
              <a:solidFill>
                <a:srgbClr val="1B2487"/>
              </a:solidFill>
              <a:latin typeface="Rubik"/>
              <a:ea typeface="Rubik"/>
              <a:cs typeface="Rubik"/>
              <a:sym typeface="Rubik"/>
            </a:endParaRPr>
          </a:p>
        </p:txBody>
      </p:sp>
      <p:pic>
        <p:nvPicPr>
          <p:cNvPr descr="preencoded.png" id="397" name="Google Shape;397;g258365bf2b5_1_104"/>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398" name="Google Shape;398;g258365bf2b5_1_104"/>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399" name="Google Shape;399;g258365bf2b5_1_104"/>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4" name="Shape 404"/>
        <p:cNvGrpSpPr/>
        <p:nvPr/>
      </p:nvGrpSpPr>
      <p:grpSpPr>
        <a:xfrm>
          <a:off x="0" y="0"/>
          <a:ext cx="0" cy="0"/>
          <a:chOff x="0" y="0"/>
          <a:chExt cx="0" cy="0"/>
        </a:xfrm>
      </p:grpSpPr>
      <p:pic>
        <p:nvPicPr>
          <p:cNvPr descr="preencoded.png" id="405" name="Google Shape;405;g2533c5dba59_0_228"/>
          <p:cNvPicPr preferRelativeResize="0"/>
          <p:nvPr/>
        </p:nvPicPr>
        <p:blipFill rotWithShape="1">
          <a:blip r:embed="rId3">
            <a:alphaModFix/>
          </a:blip>
          <a:srcRect b="0" l="0" r="0" t="0"/>
          <a:stretch/>
        </p:blipFill>
        <p:spPr>
          <a:xfrm>
            <a:off x="0" y="0"/>
            <a:ext cx="15240001" cy="9524999"/>
          </a:xfrm>
          <a:prstGeom prst="rect">
            <a:avLst/>
          </a:prstGeom>
          <a:noFill/>
          <a:ln>
            <a:noFill/>
          </a:ln>
        </p:spPr>
      </p:pic>
      <p:pic>
        <p:nvPicPr>
          <p:cNvPr descr="preencoded.png" id="406" name="Google Shape;406;g2533c5dba59_0_228"/>
          <p:cNvPicPr preferRelativeResize="0"/>
          <p:nvPr/>
        </p:nvPicPr>
        <p:blipFill rotWithShape="1">
          <a:blip r:embed="rId4">
            <a:alphaModFix/>
          </a:blip>
          <a:srcRect b="0" l="0" r="0" t="0"/>
          <a:stretch/>
        </p:blipFill>
        <p:spPr>
          <a:xfrm>
            <a:off x="2119345" y="894476"/>
            <a:ext cx="13120656" cy="47625"/>
          </a:xfrm>
          <a:prstGeom prst="rect">
            <a:avLst/>
          </a:prstGeom>
          <a:noFill/>
          <a:ln>
            <a:noFill/>
          </a:ln>
        </p:spPr>
      </p:pic>
      <p:sp>
        <p:nvSpPr>
          <p:cNvPr id="407" name="Google Shape;407;g2533c5dba59_0_228"/>
          <p:cNvSpPr/>
          <p:nvPr/>
        </p:nvSpPr>
        <p:spPr>
          <a:xfrm>
            <a:off x="628650" y="670638"/>
            <a:ext cx="9429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EEFC"/>
              </a:buClr>
              <a:buSzPts val="3000"/>
              <a:buFont typeface="Rubik"/>
              <a:buNone/>
            </a:pPr>
            <a:r>
              <a:rPr b="0" i="0" lang="en-US" sz="3000" u="none" cap="none" strike="noStrike">
                <a:solidFill>
                  <a:srgbClr val="E3EEFC"/>
                </a:solidFill>
                <a:latin typeface="Rubik"/>
                <a:ea typeface="Rubik"/>
                <a:cs typeface="Rubik"/>
                <a:sym typeface="Rubik"/>
              </a:rPr>
              <a:t>2023</a:t>
            </a:r>
            <a:endParaRPr b="0" i="0" sz="3000" u="none" cap="none" strike="noStrike">
              <a:solidFill>
                <a:schemeClr val="dk1"/>
              </a:solidFill>
              <a:latin typeface="Calibri"/>
              <a:ea typeface="Calibri"/>
              <a:cs typeface="Calibri"/>
              <a:sym typeface="Calibri"/>
            </a:endParaRPr>
          </a:p>
        </p:txBody>
      </p:sp>
      <p:sp>
        <p:nvSpPr>
          <p:cNvPr id="408" name="Google Shape;408;g2533c5dba59_0_228"/>
          <p:cNvSpPr/>
          <p:nvPr/>
        </p:nvSpPr>
        <p:spPr>
          <a:xfrm>
            <a:off x="5153025" y="3604859"/>
            <a:ext cx="5476800" cy="1543200"/>
          </a:xfrm>
          <a:prstGeom prst="rect">
            <a:avLst/>
          </a:prstGeom>
          <a:noFill/>
          <a:ln>
            <a:noFill/>
          </a:ln>
        </p:spPr>
        <p:txBody>
          <a:bodyPr anchorCtr="0" anchor="t" bIns="0" lIns="0" spcFirstLastPara="1" rIns="0" wrap="square" tIns="0">
            <a:noAutofit/>
          </a:bodyPr>
          <a:lstStyle/>
          <a:p>
            <a:pPr indent="0" lvl="0" marL="0" marR="0" rtl="0" algn="l">
              <a:lnSpc>
                <a:spcPct val="118675"/>
              </a:lnSpc>
              <a:spcBef>
                <a:spcPts val="0"/>
              </a:spcBef>
              <a:spcAft>
                <a:spcPts val="0"/>
              </a:spcAft>
              <a:buClr>
                <a:srgbClr val="FFFFFF"/>
              </a:buClr>
              <a:buSzPts val="10238"/>
              <a:buFont typeface="Rubik Light"/>
              <a:buNone/>
            </a:pPr>
            <a:r>
              <a:rPr b="0" i="0" lang="en-US" sz="10238" u="none" cap="none" strike="noStrike">
                <a:solidFill>
                  <a:srgbClr val="FFFFFF"/>
                </a:solidFill>
                <a:latin typeface="Rubik Light"/>
                <a:ea typeface="Rubik Light"/>
                <a:cs typeface="Rubik Light"/>
                <a:sym typeface="Rubik Light"/>
              </a:rPr>
              <a:t>¡Gracias!</a:t>
            </a:r>
            <a:endParaRPr b="0" i="0" sz="10238" u="none" cap="none" strike="noStrike">
              <a:solidFill>
                <a:schemeClr val="dk1"/>
              </a:solidFill>
              <a:latin typeface="Calibri"/>
              <a:ea typeface="Calibri"/>
              <a:cs typeface="Calibri"/>
              <a:sym typeface="Calibri"/>
            </a:endParaRPr>
          </a:p>
        </p:txBody>
      </p:sp>
      <p:pic>
        <p:nvPicPr>
          <p:cNvPr id="409" name="Google Shape;409;g2533c5dba59_0_228"/>
          <p:cNvPicPr preferRelativeResize="0"/>
          <p:nvPr/>
        </p:nvPicPr>
        <p:blipFill rotWithShape="1">
          <a:blip r:embed="rId5">
            <a:alphaModFix/>
          </a:blip>
          <a:srcRect b="0" l="0" r="0" t="0"/>
          <a:stretch/>
        </p:blipFill>
        <p:spPr>
          <a:xfrm>
            <a:off x="6229982" y="5397923"/>
            <a:ext cx="2780036" cy="552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 name="Shape 54"/>
        <p:cNvGrpSpPr/>
        <p:nvPr/>
      </p:nvGrpSpPr>
      <p:grpSpPr>
        <a:xfrm>
          <a:off x="0" y="0"/>
          <a:ext cx="0" cy="0"/>
          <a:chOff x="0" y="0"/>
          <a:chExt cx="0" cy="0"/>
        </a:xfrm>
      </p:grpSpPr>
      <p:pic>
        <p:nvPicPr>
          <p:cNvPr descr="preencoded.png" id="55" name="Google Shape;55;p6"/>
          <p:cNvPicPr preferRelativeResize="0"/>
          <p:nvPr/>
        </p:nvPicPr>
        <p:blipFill rotWithShape="1">
          <a:blip r:embed="rId3">
            <a:alphaModFix/>
          </a:blip>
          <a:srcRect b="0" l="0" r="0" t="0"/>
          <a:stretch/>
        </p:blipFill>
        <p:spPr>
          <a:xfrm>
            <a:off x="6051211" y="0"/>
            <a:ext cx="9188788" cy="9525000"/>
          </a:xfrm>
          <a:prstGeom prst="rect">
            <a:avLst/>
          </a:prstGeom>
          <a:noFill/>
          <a:ln>
            <a:noFill/>
          </a:ln>
        </p:spPr>
      </p:pic>
      <p:pic>
        <p:nvPicPr>
          <p:cNvPr descr="preencoded.png" id="56" name="Google Shape;56;p6"/>
          <p:cNvPicPr preferRelativeResize="0"/>
          <p:nvPr/>
        </p:nvPicPr>
        <p:blipFill rotWithShape="1">
          <a:blip r:embed="rId4">
            <a:alphaModFix/>
          </a:blip>
          <a:srcRect b="0" l="0" r="0" t="0"/>
          <a:stretch/>
        </p:blipFill>
        <p:spPr>
          <a:xfrm>
            <a:off x="0" y="0"/>
            <a:ext cx="6051211" cy="9525000"/>
          </a:xfrm>
          <a:prstGeom prst="rect">
            <a:avLst/>
          </a:prstGeom>
          <a:noFill/>
          <a:ln>
            <a:noFill/>
          </a:ln>
        </p:spPr>
      </p:pic>
      <p:sp>
        <p:nvSpPr>
          <p:cNvPr id="57" name="Google Shape;57;p6"/>
          <p:cNvSpPr/>
          <p:nvPr/>
        </p:nvSpPr>
        <p:spPr>
          <a:xfrm>
            <a:off x="123450" y="1762875"/>
            <a:ext cx="5796300" cy="5765700"/>
          </a:xfrm>
          <a:prstGeom prst="rect">
            <a:avLst/>
          </a:prstGeom>
          <a:noFill/>
          <a:ln>
            <a:noFill/>
          </a:ln>
        </p:spPr>
        <p:txBody>
          <a:bodyPr anchorCtr="0" anchor="t" bIns="0" lIns="0" spcFirstLastPara="1" rIns="0" wrap="square" tIns="0">
            <a:noAutofit/>
          </a:bodyPr>
          <a:lstStyle/>
          <a:p>
            <a:pPr indent="0" lvl="0" marL="0" marR="0" rtl="0" algn="ctr">
              <a:lnSpc>
                <a:spcPct val="118750"/>
              </a:lnSpc>
              <a:spcBef>
                <a:spcPts val="0"/>
              </a:spcBef>
              <a:spcAft>
                <a:spcPts val="0"/>
              </a:spcAft>
              <a:buClr>
                <a:srgbClr val="E3EEFC"/>
              </a:buClr>
              <a:buSzPts val="7200"/>
              <a:buFont typeface="Rubik"/>
              <a:buNone/>
            </a:pPr>
            <a:r>
              <a:rPr b="0" i="0" lang="en-US" sz="7200" u="none" cap="none" strike="noStrike">
                <a:solidFill>
                  <a:srgbClr val="E3EEFC"/>
                </a:solidFill>
                <a:latin typeface="Rubik"/>
                <a:ea typeface="Rubik"/>
                <a:cs typeface="Rubik"/>
                <a:sym typeface="Rubik"/>
              </a:rPr>
              <a:t>Día </a:t>
            </a:r>
            <a:r>
              <a:rPr lang="en-US" sz="7200">
                <a:solidFill>
                  <a:srgbClr val="E3EEFC"/>
                </a:solidFill>
                <a:latin typeface="Rubik"/>
                <a:ea typeface="Rubik"/>
                <a:cs typeface="Rubik"/>
                <a:sym typeface="Rubik"/>
              </a:rPr>
              <a:t>4</a:t>
            </a:r>
            <a:r>
              <a:rPr b="0" i="0" lang="en-US" sz="7200" u="none" cap="none" strike="noStrike">
                <a:solidFill>
                  <a:srgbClr val="E3EEFC"/>
                </a:solidFill>
                <a:latin typeface="Rubik"/>
                <a:ea typeface="Rubik"/>
                <a:cs typeface="Rubik"/>
                <a:sym typeface="Rubik"/>
              </a:rPr>
              <a:t>: Diseño de la Arquitectura de Sistemas</a:t>
            </a:r>
            <a:endParaRPr b="0" i="0" sz="6300" u="none" cap="none" strike="noStrike">
              <a:solidFill>
                <a:schemeClr val="dk1"/>
              </a:solidFill>
              <a:latin typeface="Calibri"/>
              <a:ea typeface="Calibri"/>
              <a:cs typeface="Calibri"/>
              <a:sym typeface="Calibri"/>
            </a:endParaRPr>
          </a:p>
        </p:txBody>
      </p:sp>
      <p:pic>
        <p:nvPicPr>
          <p:cNvPr descr="preencoded.png" id="58" name="Google Shape;58;p6"/>
          <p:cNvPicPr preferRelativeResize="0"/>
          <p:nvPr/>
        </p:nvPicPr>
        <p:blipFill rotWithShape="1">
          <a:blip r:embed="rId5">
            <a:alphaModFix/>
          </a:blip>
          <a:srcRect b="0" l="0" r="0" t="0"/>
          <a:stretch/>
        </p:blipFill>
        <p:spPr>
          <a:xfrm>
            <a:off x="10584450" y="5948625"/>
            <a:ext cx="4545276" cy="3455349"/>
          </a:xfrm>
          <a:prstGeom prst="rect">
            <a:avLst/>
          </a:prstGeom>
          <a:noFill/>
          <a:ln>
            <a:noFill/>
          </a:ln>
        </p:spPr>
      </p:pic>
      <p:sp>
        <p:nvSpPr>
          <p:cNvPr id="59" name="Google Shape;59;p6"/>
          <p:cNvSpPr/>
          <p:nvPr/>
        </p:nvSpPr>
        <p:spPr>
          <a:xfrm>
            <a:off x="10660650" y="5948637"/>
            <a:ext cx="2425800" cy="522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2700"/>
              <a:buFont typeface="Rubik Medium"/>
              <a:buNone/>
            </a:pPr>
            <a:r>
              <a:rPr b="1" i="0" lang="en-US" sz="2700" u="none" cap="none" strike="noStrike">
                <a:solidFill>
                  <a:srgbClr val="FFFFFF"/>
                </a:solidFill>
                <a:latin typeface="Rubik Medium"/>
                <a:ea typeface="Rubik Medium"/>
                <a:cs typeface="Rubik Medium"/>
                <a:sym typeface="Rubik Medium"/>
              </a:rPr>
              <a:t>Objetivos:</a:t>
            </a:r>
            <a:endParaRPr b="1" i="0" sz="2700" u="none" cap="none" strike="noStrike">
              <a:solidFill>
                <a:schemeClr val="dk1"/>
              </a:solidFill>
              <a:latin typeface="Calibri"/>
              <a:ea typeface="Calibri"/>
              <a:cs typeface="Calibri"/>
              <a:sym typeface="Calibri"/>
            </a:endParaRPr>
          </a:p>
        </p:txBody>
      </p:sp>
      <p:sp>
        <p:nvSpPr>
          <p:cNvPr id="60" name="Google Shape;60;p6"/>
          <p:cNvSpPr/>
          <p:nvPr/>
        </p:nvSpPr>
        <p:spPr>
          <a:xfrm>
            <a:off x="10722500" y="6454050"/>
            <a:ext cx="4324200" cy="2859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lt1"/>
              </a:buClr>
              <a:buSzPts val="2400"/>
              <a:buFont typeface="Rubik"/>
              <a:buNone/>
            </a:pPr>
            <a:r>
              <a:rPr b="0" i="0" lang="en-US" sz="1800" u="sng" cap="none" strike="noStrike">
                <a:solidFill>
                  <a:schemeClr val="lt1"/>
                </a:solidFill>
                <a:latin typeface="Rubik"/>
                <a:ea typeface="Rubik"/>
                <a:cs typeface="Rubik"/>
                <a:sym typeface="Rubik"/>
              </a:rPr>
              <a:t>Continuar</a:t>
            </a:r>
            <a:r>
              <a:rPr b="0" i="0" lang="en-US" sz="1800" u="none" cap="none" strike="noStrike">
                <a:solidFill>
                  <a:schemeClr val="lt1"/>
                </a:solidFill>
                <a:latin typeface="Rubik"/>
                <a:ea typeface="Rubik"/>
                <a:cs typeface="Rubik"/>
                <a:sym typeface="Rubik"/>
              </a:rPr>
              <a:t> nuestro primer diseño y modelado de sistemas en base un caso de uso para lograr desarrollar las Katas de arquitectura, adoptando el formato </a:t>
            </a:r>
            <a:r>
              <a:rPr b="1" i="0" lang="en-US" sz="1800" u="none" cap="none" strike="noStrike">
                <a:solidFill>
                  <a:schemeClr val="lt1"/>
                </a:solidFill>
                <a:latin typeface="Rubik"/>
                <a:ea typeface="Rubik"/>
                <a:cs typeface="Rubik"/>
                <a:sym typeface="Rubik"/>
              </a:rPr>
              <a:t>bootcamp </a:t>
            </a:r>
            <a:r>
              <a:rPr b="0" i="0" lang="en-US" sz="1800" u="none" cap="none" strike="noStrike">
                <a:solidFill>
                  <a:schemeClr val="lt1"/>
                </a:solidFill>
                <a:latin typeface="Rubik"/>
                <a:ea typeface="Rubik"/>
                <a:cs typeface="Rubik"/>
                <a:sym typeface="Rubik"/>
              </a:rPr>
              <a:t>que implica </a:t>
            </a:r>
            <a:r>
              <a:rPr b="1" i="1" lang="en-US" sz="1800" u="sng" cap="none" strike="noStrike">
                <a:solidFill>
                  <a:schemeClr val="lt1"/>
                </a:solidFill>
                <a:latin typeface="Rubik"/>
                <a:ea typeface="Rubik"/>
                <a:cs typeface="Rubik"/>
                <a:sym typeface="Rubik"/>
              </a:rPr>
              <a:t>interacciones constantes en tiempo real con los participantes.</a:t>
            </a:r>
            <a:endParaRPr b="1" i="1" sz="1200" u="sng"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65" name="Shape 65"/>
        <p:cNvGrpSpPr/>
        <p:nvPr/>
      </p:nvGrpSpPr>
      <p:grpSpPr>
        <a:xfrm>
          <a:off x="0" y="0"/>
          <a:ext cx="0" cy="0"/>
          <a:chOff x="0" y="0"/>
          <a:chExt cx="0" cy="0"/>
        </a:xfrm>
      </p:grpSpPr>
      <p:pic>
        <p:nvPicPr>
          <p:cNvPr descr="preencoded.png" id="66" name="Google Shape;66;g252fee30d78_0_0"/>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67" name="Google Shape;67;g252fee30d78_0_0"/>
          <p:cNvPicPr preferRelativeResize="0"/>
          <p:nvPr/>
        </p:nvPicPr>
        <p:blipFill rotWithShape="1">
          <a:blip r:embed="rId4">
            <a:alphaModFix/>
          </a:blip>
          <a:srcRect b="0" l="0" r="0" t="0"/>
          <a:stretch/>
        </p:blipFill>
        <p:spPr>
          <a:xfrm>
            <a:off x="0" y="0"/>
            <a:ext cx="2667000" cy="9525000"/>
          </a:xfrm>
          <a:prstGeom prst="rect">
            <a:avLst/>
          </a:prstGeom>
          <a:noFill/>
          <a:ln>
            <a:noFill/>
          </a:ln>
        </p:spPr>
      </p:pic>
      <p:sp>
        <p:nvSpPr>
          <p:cNvPr id="68" name="Google Shape;68;g252fee30d78_0_0"/>
          <p:cNvSpPr txBox="1"/>
          <p:nvPr/>
        </p:nvSpPr>
        <p:spPr>
          <a:xfrm>
            <a:off x="3444050" y="595725"/>
            <a:ext cx="3000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chemeClr val="dk1"/>
              </a:buClr>
              <a:buSzPts val="1100"/>
              <a:buFont typeface="Arial"/>
              <a:buNone/>
            </a:pPr>
            <a:r>
              <a:rPr b="0" i="0" lang="en-US" sz="4800" u="none" cap="none" strike="noStrike">
                <a:solidFill>
                  <a:schemeClr val="lt1"/>
                </a:solidFill>
                <a:latin typeface="Rubik Medium"/>
                <a:ea typeface="Rubik Medium"/>
                <a:cs typeface="Rubik Medium"/>
                <a:sym typeface="Rubik Medium"/>
              </a:rPr>
              <a:t>Clase 1:</a:t>
            </a:r>
            <a:endParaRPr b="0" i="0" sz="4800" u="none" cap="none" strike="noStrike">
              <a:solidFill>
                <a:schemeClr val="lt1"/>
              </a:solidFill>
              <a:latin typeface="Rubik Medium"/>
              <a:ea typeface="Rubik Medium"/>
              <a:cs typeface="Rubik Medium"/>
              <a:sym typeface="Rubik Medium"/>
            </a:endParaRPr>
          </a:p>
        </p:txBody>
      </p:sp>
      <p:pic>
        <p:nvPicPr>
          <p:cNvPr id="69" name="Google Shape;69;g252fee30d78_0_0"/>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70" name="Google Shape;70;g252fee30d78_0_0"/>
          <p:cNvSpPr/>
          <p:nvPr/>
        </p:nvSpPr>
        <p:spPr>
          <a:xfrm>
            <a:off x="3758225" y="1597700"/>
            <a:ext cx="10080600" cy="58518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Clr>
                <a:srgbClr val="000000"/>
              </a:buClr>
              <a:buSzPts val="3000"/>
              <a:buFont typeface="Arial"/>
              <a:buNone/>
            </a:pPr>
            <a:r>
              <a:rPr b="1" i="0" lang="en-US" sz="3000" u="none" cap="none" strike="noStrike">
                <a:solidFill>
                  <a:schemeClr val="lt1"/>
                </a:solidFill>
                <a:latin typeface="Rubik"/>
                <a:ea typeface="Rubik"/>
                <a:cs typeface="Rubik"/>
                <a:sym typeface="Rubik"/>
              </a:rPr>
              <a:t>Sesión 1</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Diseño escalable: particionamiento de datos, balanceo de carga, caché, entre otros…</a:t>
            </a: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Consideraciones de rendimiento y optimización.</a:t>
            </a:r>
            <a:br>
              <a:rPr b="1" i="0" lang="en-US" sz="2400" u="none" cap="none" strike="noStrike">
                <a:solidFill>
                  <a:schemeClr val="lt1"/>
                </a:solidFill>
                <a:latin typeface="Rubik"/>
                <a:ea typeface="Rubik"/>
                <a:cs typeface="Rubik"/>
                <a:sym typeface="Rubik"/>
              </a:rPr>
            </a:br>
            <a:r>
              <a:rPr b="1" i="0" lang="en-US" sz="3000" u="none" cap="none" strike="noStrike">
                <a:solidFill>
                  <a:schemeClr val="lt1"/>
                </a:solidFill>
                <a:latin typeface="Rubik"/>
                <a:ea typeface="Rubik"/>
                <a:cs typeface="Rubik"/>
                <a:sym typeface="Rubik"/>
              </a:rPr>
              <a:t>Sesión 2:</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Monitoreo y gestión del rendimiento en sistemas distribuidos.</a:t>
            </a:r>
            <a:endParaRPr sz="2400">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Técnicas de escalabilidad horizontal y vertical.</a:t>
            </a:r>
            <a:endParaRPr sz="2400">
              <a:solidFill>
                <a:schemeClr val="lt1"/>
              </a:solidFill>
              <a:latin typeface="Rubik"/>
              <a:ea typeface="Rubik"/>
              <a:cs typeface="Rubik"/>
              <a:sym typeface="Rubik"/>
            </a:endParaRPr>
          </a:p>
          <a:p>
            <a:pPr indent="0" lvl="0" marL="457200" marR="0" rtl="0" algn="l">
              <a:lnSpc>
                <a:spcPct val="150000"/>
              </a:lnSpc>
              <a:spcBef>
                <a:spcPts val="0"/>
              </a:spcBef>
              <a:spcAft>
                <a:spcPts val="0"/>
              </a:spcAft>
              <a:buClr>
                <a:srgbClr val="000000"/>
              </a:buClr>
              <a:buSzPts val="2400"/>
              <a:buFont typeface="Arial"/>
              <a:buNone/>
            </a:pPr>
            <a:r>
              <a:t/>
            </a:r>
            <a:endParaRPr b="1"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71" name="Google Shape;71;g252fee30d78_0_0"/>
          <p:cNvSpPr/>
          <p:nvPr/>
        </p:nvSpPr>
        <p:spPr>
          <a:xfrm>
            <a:off x="2966425" y="8321425"/>
            <a:ext cx="9738000" cy="97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 Intermedio de 15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g2533c5dba59_0_26"/>
          <p:cNvPicPr preferRelativeResize="0"/>
          <p:nvPr/>
        </p:nvPicPr>
        <p:blipFill rotWithShape="1">
          <a:blip r:embed="rId3">
            <a:alphaModFix/>
          </a:blip>
          <a:srcRect b="0" l="0" r="0" t="0"/>
          <a:stretch/>
        </p:blipFill>
        <p:spPr>
          <a:xfrm>
            <a:off x="8051450" y="3026537"/>
            <a:ext cx="7105201" cy="3471937"/>
          </a:xfrm>
          <a:prstGeom prst="rect">
            <a:avLst/>
          </a:prstGeom>
          <a:noFill/>
          <a:ln>
            <a:noFill/>
          </a:ln>
        </p:spPr>
      </p:pic>
      <p:pic>
        <p:nvPicPr>
          <p:cNvPr descr="preencoded.png" id="78" name="Google Shape;78;g2533c5dba59_0_26"/>
          <p:cNvPicPr preferRelativeResize="0"/>
          <p:nvPr/>
        </p:nvPicPr>
        <p:blipFill rotWithShape="1">
          <a:blip r:embed="rId4">
            <a:alphaModFix/>
          </a:blip>
          <a:srcRect b="0" l="0" r="0" t="0"/>
          <a:stretch/>
        </p:blipFill>
        <p:spPr>
          <a:xfrm>
            <a:off x="0" y="9339560"/>
            <a:ext cx="15240000" cy="185440"/>
          </a:xfrm>
          <a:prstGeom prst="rect">
            <a:avLst/>
          </a:prstGeom>
          <a:noFill/>
          <a:ln>
            <a:noFill/>
          </a:ln>
        </p:spPr>
      </p:pic>
      <p:sp>
        <p:nvSpPr>
          <p:cNvPr id="79" name="Google Shape;79;g2533c5dba59_0_26"/>
          <p:cNvSpPr/>
          <p:nvPr/>
        </p:nvSpPr>
        <p:spPr>
          <a:xfrm>
            <a:off x="685800" y="1373973"/>
            <a:ext cx="14280300" cy="1452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500">
                <a:solidFill>
                  <a:srgbClr val="1B2487"/>
                </a:solidFill>
                <a:latin typeface="Rubik Medium"/>
                <a:ea typeface="Rubik Medium"/>
                <a:cs typeface="Rubik Medium"/>
                <a:sym typeface="Rubik Medium"/>
              </a:rPr>
              <a:t>Diseño escalable: particionamiento de datos, balanceo de carga, caché, entre otros…</a:t>
            </a:r>
            <a:endParaRPr b="0" i="0" sz="4500" u="none" cap="none" strike="noStrike">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chemeClr val="dk1"/>
              </a:buClr>
              <a:buSzPts val="1100"/>
              <a:buFont typeface="Arial"/>
              <a:buNone/>
            </a:pPr>
            <a:r>
              <a:t/>
            </a:r>
            <a:endParaRPr b="0" i="0" sz="4800" u="none" cap="none" strike="noStrike">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b="0" i="0" sz="4800" u="none" cap="none" strike="noStrike">
              <a:solidFill>
                <a:srgbClr val="1B2487"/>
              </a:solidFill>
              <a:latin typeface="Rubik Medium"/>
              <a:ea typeface="Rubik Medium"/>
              <a:cs typeface="Rubik Medium"/>
              <a:sym typeface="Rubik Medium"/>
            </a:endParaRPr>
          </a:p>
        </p:txBody>
      </p:sp>
      <p:sp>
        <p:nvSpPr>
          <p:cNvPr id="80" name="Google Shape;80;g2533c5dba59_0_26"/>
          <p:cNvSpPr/>
          <p:nvPr/>
        </p:nvSpPr>
        <p:spPr>
          <a:xfrm>
            <a:off x="453975" y="3156377"/>
            <a:ext cx="8025600" cy="5528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dk1"/>
              </a:buClr>
              <a:buSzPts val="1100"/>
              <a:buFont typeface="Arial"/>
              <a:buNone/>
            </a:pPr>
            <a:r>
              <a:rPr lang="en-US" sz="2400">
                <a:solidFill>
                  <a:srgbClr val="1B2487"/>
                </a:solidFill>
                <a:latin typeface="Rubik"/>
                <a:ea typeface="Rubik"/>
                <a:cs typeface="Rubik"/>
                <a:sym typeface="Rubik"/>
              </a:rPr>
              <a:t>Veremos en mayor detalle estas prácticas de diseño escalable, su importancia y cómo se pueden aplicar en el desarrollo de sistemas y aplicaciones. </a:t>
            </a:r>
            <a:br>
              <a:rPr lang="en-US" sz="2400">
                <a:solidFill>
                  <a:srgbClr val="1B2487"/>
                </a:solidFill>
                <a:latin typeface="Rubik"/>
                <a:ea typeface="Rubik"/>
                <a:cs typeface="Rubik"/>
                <a:sym typeface="Rubik"/>
              </a:rPr>
            </a:br>
            <a:br>
              <a:rPr lang="en-US" sz="2400">
                <a:solidFill>
                  <a:srgbClr val="1B2487"/>
                </a:solidFill>
                <a:latin typeface="Rubik"/>
                <a:ea typeface="Rubik"/>
                <a:cs typeface="Rubik"/>
                <a:sym typeface="Rubik"/>
              </a:rPr>
            </a:br>
            <a:r>
              <a:rPr lang="en-US" sz="2400">
                <a:solidFill>
                  <a:srgbClr val="1B2487"/>
                </a:solidFill>
                <a:latin typeface="Rubik"/>
                <a:ea typeface="Rubik"/>
                <a:cs typeface="Rubik"/>
                <a:sym typeface="Rubik"/>
              </a:rPr>
              <a:t>E</a:t>
            </a:r>
            <a:r>
              <a:rPr lang="en-US" sz="2400">
                <a:solidFill>
                  <a:srgbClr val="1B2487"/>
                </a:solidFill>
                <a:latin typeface="Rubik"/>
                <a:ea typeface="Rubik"/>
                <a:cs typeface="Rubik"/>
                <a:sym typeface="Rubik"/>
              </a:rPr>
              <a:t>s fundamental tener visibilidad completa sobre el comportamiento de cada componente y cómo interactúan entre sí. La observabilidad es el atributo de calidad vital a tomar en cuenta a partir de ahora se logra a través de la </a:t>
            </a:r>
            <a:r>
              <a:rPr lang="en-US" sz="2400" u="sng">
                <a:solidFill>
                  <a:srgbClr val="1B2487"/>
                </a:solidFill>
                <a:latin typeface="Rubik"/>
                <a:ea typeface="Rubik"/>
                <a:cs typeface="Rubik"/>
                <a:sym typeface="Rubik"/>
              </a:rPr>
              <a:t>instrumentación</a:t>
            </a:r>
            <a:r>
              <a:rPr lang="en-US" sz="2400">
                <a:solidFill>
                  <a:srgbClr val="1B2487"/>
                </a:solidFill>
                <a:latin typeface="Rubik"/>
                <a:ea typeface="Rubik"/>
                <a:cs typeface="Rubik"/>
                <a:sym typeface="Rubik"/>
              </a:rPr>
              <a:t> adecuada del sistema, que implica la captura y el registro de métricas, eventos, trazas y registros relevantes. </a:t>
            </a:r>
            <a:endParaRPr b="0" i="0" sz="2400" u="none" cap="none" strike="noStrike">
              <a:solidFill>
                <a:srgbClr val="1B2487"/>
              </a:solidFill>
              <a:latin typeface="Rubik"/>
              <a:ea typeface="Rubik"/>
              <a:cs typeface="Rubik"/>
              <a:sym typeface="Rubik"/>
            </a:endParaRPr>
          </a:p>
        </p:txBody>
      </p:sp>
      <p:pic>
        <p:nvPicPr>
          <p:cNvPr descr="preencoded.png" id="81" name="Google Shape;81;g2533c5dba59_0_26"/>
          <p:cNvPicPr preferRelativeResize="0"/>
          <p:nvPr/>
        </p:nvPicPr>
        <p:blipFill rotWithShape="1">
          <a:blip r:embed="rId5">
            <a:alphaModFix/>
          </a:blip>
          <a:srcRect b="0" l="0" r="0" t="0"/>
          <a:stretch/>
        </p:blipFill>
        <p:spPr>
          <a:xfrm>
            <a:off x="723900" y="415016"/>
            <a:ext cx="13811250" cy="47625"/>
          </a:xfrm>
          <a:prstGeom prst="rect">
            <a:avLst/>
          </a:prstGeom>
          <a:noFill/>
          <a:ln>
            <a:noFill/>
          </a:ln>
        </p:spPr>
      </p:pic>
      <p:sp>
        <p:nvSpPr>
          <p:cNvPr id="82" name="Google Shape;82;g2533c5dba59_0_26"/>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83" name="Google Shape;83;g2533c5dba59_0_26"/>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pic>
        <p:nvPicPr>
          <p:cNvPr descr="preencoded.png" id="84" name="Google Shape;84;g2533c5dba59_0_26"/>
          <p:cNvPicPr preferRelativeResize="0"/>
          <p:nvPr/>
        </p:nvPicPr>
        <p:blipFill rotWithShape="1">
          <a:blip r:embed="rId6">
            <a:alphaModFix/>
          </a:blip>
          <a:srcRect b="0" l="0" r="0" t="0"/>
          <a:stretch/>
        </p:blipFill>
        <p:spPr>
          <a:xfrm>
            <a:off x="13877894" y="8111193"/>
            <a:ext cx="924981" cy="930307"/>
          </a:xfrm>
          <a:prstGeom prst="rect">
            <a:avLst/>
          </a:prstGeom>
          <a:noFill/>
          <a:ln>
            <a:noFill/>
          </a:ln>
        </p:spPr>
      </p:pic>
      <p:pic>
        <p:nvPicPr>
          <p:cNvPr descr="preencoded.png" id="85" name="Google Shape;85;g2533c5dba59_0_26"/>
          <p:cNvPicPr preferRelativeResize="0"/>
          <p:nvPr/>
        </p:nvPicPr>
        <p:blipFill rotWithShape="1">
          <a:blip r:embed="rId7">
            <a:alphaModFix/>
          </a:blip>
          <a:srcRect b="0" l="0" r="0" t="0"/>
          <a:stretch/>
        </p:blipFill>
        <p:spPr>
          <a:xfrm>
            <a:off x="13195375" y="7340100"/>
            <a:ext cx="1427519" cy="1439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 name="Shape 90"/>
        <p:cNvGrpSpPr/>
        <p:nvPr/>
      </p:nvGrpSpPr>
      <p:grpSpPr>
        <a:xfrm>
          <a:off x="0" y="0"/>
          <a:ext cx="0" cy="0"/>
          <a:chOff x="0" y="0"/>
          <a:chExt cx="0" cy="0"/>
        </a:xfrm>
      </p:grpSpPr>
      <p:pic>
        <p:nvPicPr>
          <p:cNvPr descr="preencoded.png" id="91" name="Google Shape;91;g2533c5dba59_0_10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92" name="Google Shape;92;g2533c5dba59_0_102"/>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93" name="Google Shape;93;g2533c5dba59_0_102"/>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94" name="Google Shape;94;g2533c5dba59_0_102"/>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95" name="Google Shape;95;g2533c5dba59_0_102"/>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96" name="Google Shape;96;g2533c5dba59_0_102"/>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97" name="Google Shape;97;g2533c5dba59_0_102"/>
          <p:cNvSpPr/>
          <p:nvPr/>
        </p:nvSpPr>
        <p:spPr>
          <a:xfrm>
            <a:off x="6812750" y="1382275"/>
            <a:ext cx="7572300" cy="6732000"/>
          </a:xfrm>
          <a:prstGeom prst="rect">
            <a:avLst/>
          </a:prstGeom>
          <a:noFill/>
          <a:ln>
            <a:noFill/>
          </a:ln>
        </p:spPr>
        <p:txBody>
          <a:bodyPr anchorCtr="0" anchor="t" bIns="0" lIns="0" spcFirstLastPara="1" rIns="0" wrap="square" tIns="0">
            <a:noAutofit/>
          </a:bodyPr>
          <a:lstStyle/>
          <a:p>
            <a:pPr indent="-349250" lvl="0" marL="457200" marR="0" rtl="0" algn="l">
              <a:lnSpc>
                <a:spcPct val="150000"/>
              </a:lnSpc>
              <a:spcBef>
                <a:spcPts val="0"/>
              </a:spcBef>
              <a:spcAft>
                <a:spcPts val="0"/>
              </a:spcAft>
              <a:buSzPts val="1900"/>
              <a:buFont typeface="Rubik"/>
              <a:buChar char="●"/>
            </a:pPr>
            <a:r>
              <a:rPr b="1" lang="en-US" sz="1900">
                <a:latin typeface="Rubik"/>
                <a:ea typeface="Rubik"/>
                <a:cs typeface="Rubik"/>
                <a:sym typeface="Rubik"/>
              </a:rPr>
              <a:t>Registro de métricas:</a:t>
            </a:r>
            <a:r>
              <a:rPr lang="en-US" sz="1900">
                <a:latin typeface="Rubik"/>
                <a:ea typeface="Rubik"/>
                <a:cs typeface="Rubik"/>
                <a:sym typeface="Rubik"/>
              </a:rPr>
              <a:t> Utilizar herramientas de registro de métricas (APM) para capturar datos sobre el rendimiento del sistema.</a:t>
            </a:r>
            <a:br>
              <a:rPr lang="en-US" sz="1900">
                <a:latin typeface="Rubik"/>
                <a:ea typeface="Rubik"/>
                <a:cs typeface="Rubik"/>
                <a:sym typeface="Rubik"/>
              </a:rPr>
            </a:br>
            <a:endParaRPr sz="1900">
              <a:latin typeface="Rubik"/>
              <a:ea typeface="Rubik"/>
              <a:cs typeface="Rubik"/>
              <a:sym typeface="Rubik"/>
            </a:endParaRPr>
          </a:p>
          <a:p>
            <a:pPr indent="-349250" lvl="0" marL="457200" rtl="0" algn="l">
              <a:lnSpc>
                <a:spcPct val="150000"/>
              </a:lnSpc>
              <a:spcBef>
                <a:spcPts val="0"/>
              </a:spcBef>
              <a:spcAft>
                <a:spcPts val="0"/>
              </a:spcAft>
              <a:buSzPts val="1900"/>
              <a:buFont typeface="Rubik"/>
              <a:buChar char="●"/>
            </a:pPr>
            <a:r>
              <a:rPr b="1" lang="en-US" sz="1900">
                <a:solidFill>
                  <a:schemeClr val="dk1"/>
                </a:solidFill>
                <a:latin typeface="Rubik"/>
                <a:ea typeface="Rubik"/>
                <a:cs typeface="Rubik"/>
                <a:sym typeface="Rubik"/>
              </a:rPr>
              <a:t>Registro de eventos</a:t>
            </a:r>
            <a:r>
              <a:rPr b="1" lang="en-US" sz="1900">
                <a:solidFill>
                  <a:schemeClr val="dk1"/>
                </a:solidFill>
                <a:latin typeface="Rubik"/>
                <a:ea typeface="Rubik"/>
                <a:cs typeface="Rubik"/>
                <a:sym typeface="Rubik"/>
              </a:rPr>
              <a:t>: </a:t>
            </a:r>
            <a:r>
              <a:rPr lang="en-US" sz="1900">
                <a:solidFill>
                  <a:schemeClr val="dk1"/>
                </a:solidFill>
                <a:latin typeface="Rubik"/>
                <a:ea typeface="Rubik"/>
                <a:cs typeface="Rubik"/>
                <a:sym typeface="Rubik"/>
              </a:rPr>
              <a:t>Registrar eventos relevantes que ocurran en el sistema, como errores, fallas, eventos de red o cambios de configuración. estos proporcionan una visibilidad del comportamiento del sistema y ayudarán a identificar problemas y oportunidades de mejora.</a:t>
            </a:r>
            <a:br>
              <a:rPr lang="en-US" sz="1900">
                <a:solidFill>
                  <a:schemeClr val="dk1"/>
                </a:solidFill>
                <a:latin typeface="Rubik"/>
                <a:ea typeface="Rubik"/>
                <a:cs typeface="Rubik"/>
                <a:sym typeface="Rubik"/>
              </a:rPr>
            </a:br>
            <a:endParaRPr sz="1900">
              <a:solidFill>
                <a:schemeClr val="dk1"/>
              </a:solidFill>
              <a:latin typeface="Rubik"/>
              <a:ea typeface="Rubik"/>
              <a:cs typeface="Rubik"/>
              <a:sym typeface="Rubik"/>
            </a:endParaRPr>
          </a:p>
          <a:p>
            <a:pPr indent="-349250" lvl="0" marL="457200" rtl="0" algn="l">
              <a:lnSpc>
                <a:spcPct val="150000"/>
              </a:lnSpc>
              <a:spcBef>
                <a:spcPts val="0"/>
              </a:spcBef>
              <a:spcAft>
                <a:spcPts val="0"/>
              </a:spcAft>
              <a:buClr>
                <a:schemeClr val="dk1"/>
              </a:buClr>
              <a:buSzPts val="1900"/>
              <a:buFont typeface="Rubik"/>
              <a:buChar char="●"/>
            </a:pPr>
            <a:r>
              <a:rPr b="1" lang="en-US" sz="1900">
                <a:solidFill>
                  <a:schemeClr val="dk1"/>
                </a:solidFill>
                <a:latin typeface="Rubik"/>
                <a:ea typeface="Rubik"/>
                <a:cs typeface="Rubik"/>
                <a:sym typeface="Rubik"/>
              </a:rPr>
              <a:t>Trazabilidad de solicitudes: </a:t>
            </a:r>
            <a:r>
              <a:rPr lang="en-US" sz="1900">
                <a:solidFill>
                  <a:schemeClr val="dk1"/>
                </a:solidFill>
                <a:latin typeface="Rubik"/>
                <a:ea typeface="Rubik"/>
                <a:cs typeface="Rubik"/>
                <a:sym typeface="Rubik"/>
              </a:rPr>
              <a:t>Utilizar técnicas de trazabilidad para rastrear el flujo de solicitudes a través del sistema, desde la entrada hasta la salida. permite identificar </a:t>
            </a:r>
            <a:r>
              <a:rPr i="1" lang="en-US" sz="1900" u="sng">
                <a:solidFill>
                  <a:schemeClr val="dk1"/>
                </a:solidFill>
                <a:latin typeface="Rubik"/>
                <a:ea typeface="Rubik"/>
                <a:cs typeface="Rubik"/>
                <a:sym typeface="Rubik"/>
              </a:rPr>
              <a:t>cuellos de botella y puntos críticos</a:t>
            </a:r>
            <a:r>
              <a:rPr lang="en-US" sz="1900">
                <a:solidFill>
                  <a:schemeClr val="dk1"/>
                </a:solidFill>
                <a:latin typeface="Rubik"/>
                <a:ea typeface="Rubik"/>
                <a:cs typeface="Rubik"/>
                <a:sym typeface="Rubik"/>
              </a:rPr>
              <a:t> de rendimiento en el camino de una solicitud, lo que facilita la optimización y la toma de decisiones para mejorar la escalabilidad.</a:t>
            </a:r>
            <a:endParaRPr sz="19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p:txBody>
      </p:sp>
      <p:sp>
        <p:nvSpPr>
          <p:cNvPr id="98" name="Google Shape;98;g2533c5dba59_0_102"/>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99" name="Google Shape;99;g2533c5dba59_0_102"/>
          <p:cNvSpPr/>
          <p:nvPr/>
        </p:nvSpPr>
        <p:spPr>
          <a:xfrm>
            <a:off x="13199250" y="612444"/>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00" name="Google Shape;100;g2533c5dba59_0_102"/>
          <p:cNvSpPr/>
          <p:nvPr/>
        </p:nvSpPr>
        <p:spPr>
          <a:xfrm>
            <a:off x="425175" y="2931325"/>
            <a:ext cx="5187900" cy="3633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100">
                <a:solidFill>
                  <a:schemeClr val="lt1"/>
                </a:solidFill>
                <a:latin typeface="Rubik SemiBold"/>
                <a:ea typeface="Rubik SemiBold"/>
                <a:cs typeface="Rubik SemiBold"/>
                <a:sym typeface="Rubik SemiBold"/>
              </a:rPr>
              <a:t>Ejemplos de observabilidad para controlar la escalabilidad:</a:t>
            </a:r>
            <a:endParaRPr b="1" i="0" sz="4100" u="none" cap="none" strike="noStrike">
              <a:solidFill>
                <a:schemeClr val="lt1"/>
              </a:solidFill>
              <a:latin typeface="Rubik SemiBold"/>
              <a:ea typeface="Rubik SemiBold"/>
              <a:cs typeface="Rubik SemiBold"/>
              <a:sym typeface="Rubik SemiBold"/>
            </a:endParaRPr>
          </a:p>
        </p:txBody>
      </p:sp>
      <p:pic>
        <p:nvPicPr>
          <p:cNvPr descr="preencoded.png" id="101" name="Google Shape;101;g2533c5dba59_0_102"/>
          <p:cNvPicPr preferRelativeResize="0"/>
          <p:nvPr/>
        </p:nvPicPr>
        <p:blipFill rotWithShape="1">
          <a:blip r:embed="rId9">
            <a:alphaModFix/>
          </a:blip>
          <a:srcRect b="0" l="0" r="0" t="0"/>
          <a:stretch/>
        </p:blipFill>
        <p:spPr>
          <a:xfrm>
            <a:off x="983444" y="8361243"/>
            <a:ext cx="924981" cy="930307"/>
          </a:xfrm>
          <a:prstGeom prst="rect">
            <a:avLst/>
          </a:prstGeom>
          <a:noFill/>
          <a:ln>
            <a:noFill/>
          </a:ln>
        </p:spPr>
      </p:pic>
      <p:pic>
        <p:nvPicPr>
          <p:cNvPr descr="preencoded.png" id="102" name="Google Shape;102;g2533c5dba59_0_102"/>
          <p:cNvPicPr preferRelativeResize="0"/>
          <p:nvPr/>
        </p:nvPicPr>
        <p:blipFill rotWithShape="1">
          <a:blip r:embed="rId10">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pic>
        <p:nvPicPr>
          <p:cNvPr descr="preencoded.png" id="108" name="Google Shape;108;g2584d304d7b_0_20"/>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109" name="Google Shape;109;g2584d304d7b_0_20"/>
          <p:cNvSpPr/>
          <p:nvPr/>
        </p:nvSpPr>
        <p:spPr>
          <a:xfrm>
            <a:off x="1103575" y="2000450"/>
            <a:ext cx="13019700" cy="18018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Consideraciones de rendimiento y optimización.</a:t>
            </a:r>
            <a:endParaRPr b="0" i="0" sz="4800" u="none" cap="none" strike="noStrike">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110" name="Google Shape;110;g2584d304d7b_0_20"/>
          <p:cNvSpPr/>
          <p:nvPr/>
        </p:nvSpPr>
        <p:spPr>
          <a:xfrm>
            <a:off x="933325" y="3897525"/>
            <a:ext cx="13360200" cy="47631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1900"/>
              <a:buFont typeface="Arial"/>
              <a:buNone/>
            </a:pPr>
            <a:r>
              <a:rPr lang="en-US" sz="1900">
                <a:solidFill>
                  <a:srgbClr val="1B2487"/>
                </a:solidFill>
                <a:latin typeface="Rubik"/>
                <a:ea typeface="Rubik"/>
                <a:cs typeface="Rubik"/>
                <a:sym typeface="Rubik"/>
              </a:rPr>
              <a:t>Es fundamental tener en cuenta el rendimiento y la optimización para garantizar que el sistema funcione de manera eficiente y cumpla con los requisitos de rendimiento esperados. Aquí hay algunas consideraciones clave a tener en cuenta:</a:t>
            </a:r>
            <a:endParaRPr sz="1900">
              <a:solidFill>
                <a:srgbClr val="1B2487"/>
              </a:solidFill>
              <a:latin typeface="Rubik"/>
              <a:ea typeface="Rubik"/>
              <a:cs typeface="Rubik"/>
              <a:sym typeface="Rubik"/>
            </a:endParaRPr>
          </a:p>
          <a:p>
            <a:pPr indent="0" lvl="0" marL="0" marR="0" rtl="0" algn="l">
              <a:lnSpc>
                <a:spcPct val="140000"/>
              </a:lnSpc>
              <a:spcBef>
                <a:spcPts val="0"/>
              </a:spcBef>
              <a:spcAft>
                <a:spcPts val="0"/>
              </a:spcAft>
              <a:buClr>
                <a:srgbClr val="000000"/>
              </a:buClr>
              <a:buSzPts val="1900"/>
              <a:buFont typeface="Arial"/>
              <a:buNone/>
            </a:pPr>
            <a:r>
              <a:t/>
            </a:r>
            <a:endParaRPr sz="1900">
              <a:solidFill>
                <a:schemeClr val="dk1"/>
              </a:solidFill>
              <a:latin typeface="Rubik"/>
              <a:ea typeface="Rubik"/>
              <a:cs typeface="Rubik"/>
              <a:sym typeface="Rubik"/>
            </a:endParaRPr>
          </a:p>
          <a:p>
            <a:pPr indent="-381000" lvl="0" marL="457200" rtl="0" algn="l">
              <a:lnSpc>
                <a:spcPct val="150000"/>
              </a:lnSpc>
              <a:spcBef>
                <a:spcPts val="0"/>
              </a:spcBef>
              <a:spcAft>
                <a:spcPts val="0"/>
              </a:spcAft>
              <a:buClr>
                <a:srgbClr val="1B2487"/>
              </a:buClr>
              <a:buSzPts val="2400"/>
              <a:buFont typeface="Rubik"/>
              <a:buChar char="➔"/>
            </a:pPr>
            <a:r>
              <a:rPr b="1" lang="en-US" sz="2400">
                <a:solidFill>
                  <a:srgbClr val="1B2487"/>
                </a:solidFill>
                <a:latin typeface="Rubik"/>
                <a:ea typeface="Rubik"/>
                <a:cs typeface="Rubik"/>
                <a:sym typeface="Rubik"/>
              </a:rPr>
              <a:t>O</a:t>
            </a:r>
            <a:r>
              <a:rPr b="1" lang="en-US" sz="2400">
                <a:solidFill>
                  <a:srgbClr val="1B2487"/>
                </a:solidFill>
                <a:latin typeface="Rubik"/>
                <a:ea typeface="Rubik"/>
                <a:cs typeface="Rubik"/>
                <a:sym typeface="Rubik"/>
              </a:rPr>
              <a:t>bservabilidad </a:t>
            </a:r>
            <a:r>
              <a:rPr lang="en-US" sz="2400">
                <a:solidFill>
                  <a:srgbClr val="1B2487"/>
                </a:solidFill>
                <a:latin typeface="Rubik"/>
                <a:ea typeface="Rubik"/>
                <a:cs typeface="Rubik"/>
                <a:sym typeface="Rubik"/>
              </a:rPr>
              <a:t>de sistemas la cual es fundamental para garantizar un rendimiento óptimo y una experiencia satisfactoria para los usuarios:</a:t>
            </a:r>
            <a:endParaRPr sz="2400">
              <a:solidFill>
                <a:srgbClr val="1B2487"/>
              </a:solidFill>
              <a:latin typeface="Rubik"/>
              <a:ea typeface="Rubik"/>
              <a:cs typeface="Rubik"/>
              <a:sym typeface="Rubik"/>
            </a:endParaRPr>
          </a:p>
          <a:p>
            <a:pPr indent="0" lvl="0" marL="457200" rtl="0" algn="l">
              <a:lnSpc>
                <a:spcPct val="150000"/>
              </a:lnSpc>
              <a:spcBef>
                <a:spcPts val="0"/>
              </a:spcBef>
              <a:spcAft>
                <a:spcPts val="0"/>
              </a:spcAft>
              <a:buNone/>
            </a:pPr>
            <a:r>
              <a:t/>
            </a:r>
            <a:endParaRPr sz="2400">
              <a:solidFill>
                <a:srgbClr val="1B2487"/>
              </a:solidFill>
              <a:latin typeface="Rubik"/>
              <a:ea typeface="Rubik"/>
              <a:cs typeface="Rubik"/>
              <a:sym typeface="Rubik"/>
            </a:endParaRPr>
          </a:p>
        </p:txBody>
      </p:sp>
      <p:pic>
        <p:nvPicPr>
          <p:cNvPr descr="preencoded.png" id="111" name="Google Shape;111;g2584d304d7b_0_20"/>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112" name="Google Shape;112;g2584d304d7b_0_20"/>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113" name="Google Shape;113;g2584d304d7b_0_20"/>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pic>
        <p:nvPicPr>
          <p:cNvPr descr="preencoded.png" id="119" name="Google Shape;119;g2584d304d7b_0_77"/>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20" name="Google Shape;120;g2584d304d7b_0_77"/>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21" name="Google Shape;121;g2584d304d7b_0_77"/>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122" name="Google Shape;122;g2584d304d7b_0_77"/>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123" name="Google Shape;123;g2584d304d7b_0_77"/>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124" name="Google Shape;124;g2584d304d7b_0_77"/>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125" name="Google Shape;125;g2584d304d7b_0_77"/>
          <p:cNvSpPr/>
          <p:nvPr/>
        </p:nvSpPr>
        <p:spPr>
          <a:xfrm>
            <a:off x="6812750" y="1382275"/>
            <a:ext cx="7572300" cy="6921300"/>
          </a:xfrm>
          <a:prstGeom prst="rect">
            <a:avLst/>
          </a:prstGeom>
          <a:noFill/>
          <a:ln>
            <a:noFill/>
          </a:ln>
        </p:spPr>
        <p:txBody>
          <a:bodyPr anchorCtr="0" anchor="t" bIns="0" lIns="0" spcFirstLastPara="1" rIns="0" wrap="square" tIns="0">
            <a:noAutofit/>
          </a:bodyPr>
          <a:lstStyle/>
          <a:p>
            <a:pPr indent="-349250" lvl="0" marL="457200" marR="0" rtl="0" algn="l">
              <a:lnSpc>
                <a:spcPct val="150000"/>
              </a:lnSpc>
              <a:spcBef>
                <a:spcPts val="0"/>
              </a:spcBef>
              <a:spcAft>
                <a:spcPts val="0"/>
              </a:spcAft>
              <a:buSzPts val="1900"/>
              <a:buFont typeface="Rubik"/>
              <a:buChar char="●"/>
            </a:pPr>
            <a:r>
              <a:rPr b="1" lang="en-US" sz="1900">
                <a:latin typeface="Rubik"/>
                <a:ea typeface="Rubik"/>
                <a:cs typeface="Rubik"/>
                <a:sym typeface="Rubik"/>
              </a:rPr>
              <a:t>Análisis de rendimiento en tiempo real</a:t>
            </a:r>
            <a:r>
              <a:rPr b="1" lang="en-US" sz="1900">
                <a:latin typeface="Rubik"/>
                <a:ea typeface="Rubik"/>
                <a:cs typeface="Rubik"/>
                <a:sym typeface="Rubik"/>
              </a:rPr>
              <a:t>:</a:t>
            </a:r>
            <a:r>
              <a:rPr lang="en-US" sz="1900">
                <a:latin typeface="Rubik"/>
                <a:ea typeface="Rubik"/>
                <a:cs typeface="Rubik"/>
                <a:sym typeface="Rubik"/>
              </a:rPr>
              <a:t> </a:t>
            </a:r>
            <a:r>
              <a:rPr lang="en-US" sz="1900">
                <a:latin typeface="Rubik"/>
                <a:ea typeface="Rubik"/>
                <a:cs typeface="Rubik"/>
                <a:sym typeface="Rubik"/>
              </a:rPr>
              <a:t>Utilizar herramientas de análisis de rendimiento en tiempo real para visualizar y analizar los datos de rendimiento del sistema de manera continua. Esto permite identificar problemas de rendimiento en tiempo real y tomar medidas correctivas de manera oportuna.</a:t>
            </a:r>
            <a:br>
              <a:rPr lang="en-US" sz="1900">
                <a:latin typeface="Rubik"/>
                <a:ea typeface="Rubik"/>
                <a:cs typeface="Rubik"/>
                <a:sym typeface="Rubik"/>
              </a:rPr>
            </a:br>
            <a:endParaRPr sz="1900">
              <a:latin typeface="Rubik"/>
              <a:ea typeface="Rubik"/>
              <a:cs typeface="Rubik"/>
              <a:sym typeface="Rubik"/>
            </a:endParaRPr>
          </a:p>
          <a:p>
            <a:pPr indent="-349250" lvl="0" marL="457200" rtl="0" algn="l">
              <a:lnSpc>
                <a:spcPct val="150000"/>
              </a:lnSpc>
              <a:spcBef>
                <a:spcPts val="0"/>
              </a:spcBef>
              <a:spcAft>
                <a:spcPts val="0"/>
              </a:spcAft>
              <a:buSzPts val="1900"/>
              <a:buFont typeface="Rubik"/>
              <a:buChar char="●"/>
            </a:pPr>
            <a:r>
              <a:rPr b="1" lang="en-US" sz="1900">
                <a:solidFill>
                  <a:schemeClr val="dk1"/>
                </a:solidFill>
                <a:latin typeface="Rubik"/>
                <a:ea typeface="Rubik"/>
                <a:cs typeface="Rubik"/>
                <a:sym typeface="Rubik"/>
              </a:rPr>
              <a:t>Pruebas de carga y estrés:</a:t>
            </a:r>
            <a:r>
              <a:rPr lang="en-US" sz="1900">
                <a:solidFill>
                  <a:schemeClr val="dk1"/>
                </a:solidFill>
                <a:latin typeface="Rubik"/>
                <a:ea typeface="Rubik"/>
                <a:cs typeface="Rubik"/>
                <a:sym typeface="Rubik"/>
              </a:rPr>
              <a:t> Realizar pruebas exhaustivas de carga y estrés para simular condiciones de alto tráfico y cargas de trabajo intensivas. Esto permite identificar los límites del sistema y evaluar su rendimiento bajo condiciones extremas.</a:t>
            </a:r>
            <a:br>
              <a:rPr lang="en-US" sz="1900">
                <a:solidFill>
                  <a:schemeClr val="dk1"/>
                </a:solidFill>
                <a:latin typeface="Rubik"/>
                <a:ea typeface="Rubik"/>
                <a:cs typeface="Rubik"/>
                <a:sym typeface="Rubik"/>
              </a:rPr>
            </a:br>
            <a:endParaRPr sz="1900">
              <a:solidFill>
                <a:schemeClr val="dk1"/>
              </a:solidFill>
              <a:latin typeface="Rubik"/>
              <a:ea typeface="Rubik"/>
              <a:cs typeface="Rubik"/>
              <a:sym typeface="Rubik"/>
            </a:endParaRPr>
          </a:p>
          <a:p>
            <a:pPr indent="-349250" lvl="0" marL="457200" rtl="0" algn="l">
              <a:lnSpc>
                <a:spcPct val="150000"/>
              </a:lnSpc>
              <a:spcBef>
                <a:spcPts val="0"/>
              </a:spcBef>
              <a:spcAft>
                <a:spcPts val="0"/>
              </a:spcAft>
              <a:buClr>
                <a:schemeClr val="dk1"/>
              </a:buClr>
              <a:buSzPts val="1900"/>
              <a:buFont typeface="Rubik"/>
              <a:buChar char="●"/>
            </a:pPr>
            <a:r>
              <a:rPr b="1" lang="en-US" sz="1900">
                <a:solidFill>
                  <a:schemeClr val="dk1"/>
                </a:solidFill>
                <a:latin typeface="Rubik"/>
                <a:ea typeface="Rubik"/>
                <a:cs typeface="Rubik"/>
                <a:sym typeface="Rubik"/>
              </a:rPr>
              <a:t>Monitorización de recursos:  </a:t>
            </a:r>
            <a:r>
              <a:rPr lang="en-US" sz="1900">
                <a:solidFill>
                  <a:schemeClr val="dk1"/>
                </a:solidFill>
                <a:latin typeface="Rubik"/>
                <a:ea typeface="Rubik"/>
                <a:cs typeface="Rubik"/>
                <a:sym typeface="Rubik"/>
              </a:rPr>
              <a:t>Supervisar el uso de recursos, como CPU, memoria y almacenamiento, para identificar posibles cuellos de botella o puntos de congestión. Esto ayuda a optimizar el uso de recursos y asegurarse de que el sistema tenga suficiente capacidad para manejar la carga de trabajo.</a:t>
            </a:r>
            <a:endParaRPr sz="1900">
              <a:solidFill>
                <a:schemeClr val="dk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p:txBody>
      </p:sp>
      <p:sp>
        <p:nvSpPr>
          <p:cNvPr id="126" name="Google Shape;126;g2584d304d7b_0_77"/>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27" name="Google Shape;127;g2584d304d7b_0_77"/>
          <p:cNvSpPr/>
          <p:nvPr/>
        </p:nvSpPr>
        <p:spPr>
          <a:xfrm>
            <a:off x="13199250" y="612444"/>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28" name="Google Shape;128;g2584d304d7b_0_77"/>
          <p:cNvSpPr/>
          <p:nvPr/>
        </p:nvSpPr>
        <p:spPr>
          <a:xfrm>
            <a:off x="425175" y="2931325"/>
            <a:ext cx="5187900" cy="3633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100">
                <a:solidFill>
                  <a:schemeClr val="lt1"/>
                </a:solidFill>
                <a:latin typeface="Rubik SemiBold"/>
                <a:ea typeface="Rubik SemiBold"/>
                <a:cs typeface="Rubik SemiBold"/>
                <a:sym typeface="Rubik SemiBold"/>
              </a:rPr>
              <a:t>Ejemplos de observabilidad para controlar el </a:t>
            </a:r>
            <a:r>
              <a:rPr b="1" lang="en-US" sz="4100" u="sng">
                <a:solidFill>
                  <a:schemeClr val="lt1"/>
                </a:solidFill>
                <a:latin typeface="Rubik SemiBold"/>
                <a:ea typeface="Rubik SemiBold"/>
                <a:cs typeface="Rubik SemiBold"/>
                <a:sym typeface="Rubik SemiBold"/>
              </a:rPr>
              <a:t>rendimiento y optimización</a:t>
            </a:r>
            <a:r>
              <a:rPr b="1" lang="en-US" sz="4100">
                <a:solidFill>
                  <a:schemeClr val="lt1"/>
                </a:solidFill>
                <a:latin typeface="Rubik SemiBold"/>
                <a:ea typeface="Rubik SemiBold"/>
                <a:cs typeface="Rubik SemiBold"/>
                <a:sym typeface="Rubik SemiBold"/>
              </a:rPr>
              <a:t>:</a:t>
            </a:r>
            <a:endParaRPr b="1" i="0" sz="4100" u="none" cap="none" strike="noStrike">
              <a:solidFill>
                <a:schemeClr val="lt1"/>
              </a:solidFill>
              <a:latin typeface="Rubik SemiBold"/>
              <a:ea typeface="Rubik SemiBold"/>
              <a:cs typeface="Rubik SemiBold"/>
              <a:sym typeface="Rubik SemiBold"/>
            </a:endParaRPr>
          </a:p>
        </p:txBody>
      </p:sp>
      <p:pic>
        <p:nvPicPr>
          <p:cNvPr descr="preencoded.png" id="129" name="Google Shape;129;g2584d304d7b_0_77"/>
          <p:cNvPicPr preferRelativeResize="0"/>
          <p:nvPr/>
        </p:nvPicPr>
        <p:blipFill rotWithShape="1">
          <a:blip r:embed="rId9">
            <a:alphaModFix/>
          </a:blip>
          <a:srcRect b="0" l="0" r="0" t="0"/>
          <a:stretch/>
        </p:blipFill>
        <p:spPr>
          <a:xfrm>
            <a:off x="983444" y="8361243"/>
            <a:ext cx="924981" cy="930307"/>
          </a:xfrm>
          <a:prstGeom prst="rect">
            <a:avLst/>
          </a:prstGeom>
          <a:noFill/>
          <a:ln>
            <a:noFill/>
          </a:ln>
        </p:spPr>
      </p:pic>
      <p:pic>
        <p:nvPicPr>
          <p:cNvPr descr="preencoded.png" id="130" name="Google Shape;130;g2584d304d7b_0_77"/>
          <p:cNvPicPr preferRelativeResize="0"/>
          <p:nvPr/>
        </p:nvPicPr>
        <p:blipFill rotWithShape="1">
          <a:blip r:embed="rId10">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35" name="Shape 135"/>
        <p:cNvGrpSpPr/>
        <p:nvPr/>
      </p:nvGrpSpPr>
      <p:grpSpPr>
        <a:xfrm>
          <a:off x="0" y="0"/>
          <a:ext cx="0" cy="0"/>
          <a:chOff x="0" y="0"/>
          <a:chExt cx="0" cy="0"/>
        </a:xfrm>
      </p:grpSpPr>
      <p:pic>
        <p:nvPicPr>
          <p:cNvPr descr="preencoded.png" id="136" name="Google Shape;136;g251273353a3_0_166"/>
          <p:cNvPicPr preferRelativeResize="0"/>
          <p:nvPr/>
        </p:nvPicPr>
        <p:blipFill rotWithShape="1">
          <a:blip r:embed="rId3">
            <a:alphaModFix amt="50000"/>
          </a:blip>
          <a:srcRect b="0" l="0" r="0" t="0"/>
          <a:stretch/>
        </p:blipFill>
        <p:spPr>
          <a:xfrm>
            <a:off x="0" y="0"/>
            <a:ext cx="15240001" cy="9524999"/>
          </a:xfrm>
          <a:prstGeom prst="rect">
            <a:avLst/>
          </a:prstGeom>
          <a:noFill/>
          <a:ln>
            <a:noFill/>
          </a:ln>
        </p:spPr>
      </p:pic>
      <p:pic>
        <p:nvPicPr>
          <p:cNvPr descr="preencoded.png" id="137" name="Google Shape;137;g251273353a3_0_166"/>
          <p:cNvPicPr preferRelativeResize="0"/>
          <p:nvPr/>
        </p:nvPicPr>
        <p:blipFill rotWithShape="1">
          <a:blip r:embed="rId4">
            <a:alphaModFix/>
          </a:blip>
          <a:srcRect b="0" l="0" r="0" t="0"/>
          <a:stretch/>
        </p:blipFill>
        <p:spPr>
          <a:xfrm>
            <a:off x="1271222" y="7021078"/>
            <a:ext cx="3257550" cy="64331"/>
          </a:xfrm>
          <a:prstGeom prst="rect">
            <a:avLst/>
          </a:prstGeom>
          <a:noFill/>
          <a:ln>
            <a:noFill/>
          </a:ln>
        </p:spPr>
      </p:pic>
      <p:pic>
        <p:nvPicPr>
          <p:cNvPr descr="preencoded.png" id="138" name="Google Shape;138;g251273353a3_0_166"/>
          <p:cNvPicPr preferRelativeResize="0"/>
          <p:nvPr/>
        </p:nvPicPr>
        <p:blipFill rotWithShape="1">
          <a:blip r:embed="rId5">
            <a:alphaModFix/>
          </a:blip>
          <a:srcRect b="0" l="0" r="0" t="0"/>
          <a:stretch/>
        </p:blipFill>
        <p:spPr>
          <a:xfrm>
            <a:off x="614729" y="641672"/>
            <a:ext cx="14010544" cy="17813"/>
          </a:xfrm>
          <a:prstGeom prst="rect">
            <a:avLst/>
          </a:prstGeom>
          <a:noFill/>
          <a:ln>
            <a:noFill/>
          </a:ln>
        </p:spPr>
      </p:pic>
      <p:pic>
        <p:nvPicPr>
          <p:cNvPr descr="preencoded.png" id="139" name="Google Shape;139;g251273353a3_0_166"/>
          <p:cNvPicPr preferRelativeResize="0"/>
          <p:nvPr/>
        </p:nvPicPr>
        <p:blipFill rotWithShape="1">
          <a:blip r:embed="rId6">
            <a:alphaModFix/>
          </a:blip>
          <a:srcRect b="0" l="0" r="0" t="0"/>
          <a:stretch/>
        </p:blipFill>
        <p:spPr>
          <a:xfrm>
            <a:off x="8797910" y="2399026"/>
            <a:ext cx="6442090" cy="4654219"/>
          </a:xfrm>
          <a:prstGeom prst="rect">
            <a:avLst/>
          </a:prstGeom>
          <a:noFill/>
          <a:ln>
            <a:noFill/>
          </a:ln>
        </p:spPr>
      </p:pic>
      <p:pic>
        <p:nvPicPr>
          <p:cNvPr descr="preencoded.png" id="140" name="Google Shape;140;g251273353a3_0_166"/>
          <p:cNvPicPr preferRelativeResize="0"/>
          <p:nvPr/>
        </p:nvPicPr>
        <p:blipFill rotWithShape="1">
          <a:blip r:embed="rId7">
            <a:alphaModFix/>
          </a:blip>
          <a:srcRect b="0" l="0" r="0" t="0"/>
          <a:stretch/>
        </p:blipFill>
        <p:spPr>
          <a:xfrm>
            <a:off x="7196136" y="5325906"/>
            <a:ext cx="847725" cy="1562100"/>
          </a:xfrm>
          <a:prstGeom prst="rect">
            <a:avLst/>
          </a:prstGeom>
          <a:noFill/>
          <a:ln>
            <a:noFill/>
          </a:ln>
        </p:spPr>
      </p:pic>
      <p:sp>
        <p:nvSpPr>
          <p:cNvPr id="141" name="Google Shape;141;g251273353a3_0_166"/>
          <p:cNvSpPr/>
          <p:nvPr/>
        </p:nvSpPr>
        <p:spPr>
          <a:xfrm>
            <a:off x="1247775" y="2809968"/>
            <a:ext cx="60390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FFFFFF"/>
              </a:buClr>
              <a:buSzPts val="4800"/>
              <a:buFont typeface="Rubik SemiBold"/>
              <a:buNone/>
            </a:pPr>
            <a:r>
              <a:rPr b="1" i="0" lang="en-US" sz="4800" u="none" cap="none" strike="noStrike">
                <a:solidFill>
                  <a:srgbClr val="FFFFFF"/>
                </a:solidFill>
                <a:latin typeface="Rubik SemiBold"/>
                <a:ea typeface="Rubik SemiBold"/>
                <a:cs typeface="Rubik SemiBold"/>
                <a:sym typeface="Rubik SemiBold"/>
              </a:rPr>
              <a:t>Descanso.</a:t>
            </a:r>
            <a:br>
              <a:rPr b="1" i="0" lang="en-US" sz="4800" u="none" cap="none" strike="noStrike">
                <a:solidFill>
                  <a:srgbClr val="FFFFFF"/>
                </a:solidFill>
                <a:latin typeface="Rubik SemiBold"/>
                <a:ea typeface="Rubik SemiBold"/>
                <a:cs typeface="Rubik SemiBold"/>
                <a:sym typeface="Rubik SemiBold"/>
              </a:rPr>
            </a:br>
            <a:r>
              <a:rPr b="1" i="0" lang="en-US" sz="4500" u="none" cap="none" strike="noStrike">
                <a:solidFill>
                  <a:srgbClr val="FFFFFF"/>
                </a:solidFill>
                <a:latin typeface="Rubik SemiBold"/>
                <a:ea typeface="Rubik SemiBold"/>
                <a:cs typeface="Rubik SemiBold"/>
                <a:sym typeface="Rubik SemiBold"/>
              </a:rPr>
              <a:t>Regresamos 15 Min…</a:t>
            </a:r>
            <a:r>
              <a:rPr b="1" i="0" lang="en-US" sz="4800" u="none" cap="none" strike="noStrike">
                <a:solidFill>
                  <a:srgbClr val="FFFFFF"/>
                </a:solidFill>
                <a:latin typeface="Rubik SemiBold"/>
                <a:ea typeface="Rubik SemiBold"/>
                <a:cs typeface="Rubik SemiBold"/>
                <a:sym typeface="Rubik SemiBold"/>
              </a:rPr>
              <a:t> </a:t>
            </a:r>
            <a:br>
              <a:rPr b="1" i="0" lang="en-US" sz="4800" u="none" cap="none" strike="noStrike">
                <a:solidFill>
                  <a:srgbClr val="FFFFFF"/>
                </a:solidFill>
                <a:latin typeface="Rubik SemiBold"/>
                <a:ea typeface="Rubik SemiBold"/>
                <a:cs typeface="Rubik SemiBold"/>
                <a:sym typeface="Rubik SemiBold"/>
              </a:rPr>
            </a:br>
            <a:br>
              <a:rPr b="1" i="0" lang="en-US" sz="4800" u="none" cap="none" strike="noStrike">
                <a:solidFill>
                  <a:srgbClr val="FFFFFF"/>
                </a:solidFill>
                <a:latin typeface="Rubik SemiBold"/>
                <a:ea typeface="Rubik SemiBold"/>
                <a:cs typeface="Rubik SemiBold"/>
                <a:sym typeface="Rubik SemiBold"/>
              </a:rPr>
            </a:br>
            <a:r>
              <a:rPr b="1" i="1" lang="en-US" sz="2600" u="none" cap="none" strike="noStrike">
                <a:solidFill>
                  <a:srgbClr val="FFFFFF"/>
                </a:solidFill>
                <a:latin typeface="Rubik SemiBold"/>
                <a:ea typeface="Rubik SemiBold"/>
                <a:cs typeface="Rubik SemiBold"/>
                <a:sym typeface="Rubik SemiBold"/>
              </a:rPr>
              <a:t>Se recomienda el uso de cronómetro</a:t>
            </a:r>
            <a:endParaRPr b="1" i="1" sz="2600" u="none" cap="none" strike="noStrike">
              <a:solidFill>
                <a:schemeClr val="dk1"/>
              </a:solidFill>
              <a:latin typeface="Calibri"/>
              <a:ea typeface="Calibri"/>
              <a:cs typeface="Calibri"/>
              <a:sym typeface="Calibri"/>
            </a:endParaRPr>
          </a:p>
        </p:txBody>
      </p:sp>
      <p:sp>
        <p:nvSpPr>
          <p:cNvPr id="142" name="Google Shape;142;g251273353a3_0_166"/>
          <p:cNvSpPr/>
          <p:nvPr/>
        </p:nvSpPr>
        <p:spPr>
          <a:xfrm>
            <a:off x="600075" y="706450"/>
            <a:ext cx="55308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Arquitectura TI y Patrones de diseño de Sistemas.</a:t>
            </a:r>
            <a:endParaRPr b="1" i="0" sz="1800" u="none" cap="none" strike="noStrike">
              <a:solidFill>
                <a:schemeClr val="dk1"/>
              </a:solidFill>
              <a:latin typeface="Calibri"/>
              <a:ea typeface="Calibri"/>
              <a:cs typeface="Calibri"/>
              <a:sym typeface="Calibri"/>
            </a:endParaRPr>
          </a:p>
        </p:txBody>
      </p:sp>
      <p:sp>
        <p:nvSpPr>
          <p:cNvPr id="143" name="Google Shape;143;g251273353a3_0_166"/>
          <p:cNvSpPr/>
          <p:nvPr/>
        </p:nvSpPr>
        <p:spPr>
          <a:xfrm>
            <a:off x="12925425" y="706441"/>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Sermaluc</a:t>
            </a:r>
            <a:endParaRPr b="0" i="0" sz="1800" u="none" cap="none" strike="noStrike">
              <a:solidFill>
                <a:schemeClr val="dk1"/>
              </a:solidFill>
              <a:latin typeface="Calibri"/>
              <a:ea typeface="Calibri"/>
              <a:cs typeface="Calibri"/>
              <a:sym typeface="Calibri"/>
            </a:endParaRPr>
          </a:p>
        </p:txBody>
      </p:sp>
      <p:sp>
        <p:nvSpPr>
          <p:cNvPr id="144" name="Google Shape;144;g251273353a3_0_166"/>
          <p:cNvSpPr/>
          <p:nvPr/>
        </p:nvSpPr>
        <p:spPr>
          <a:xfrm>
            <a:off x="14258925" y="8865496"/>
            <a:ext cx="362700" cy="311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ECF4FF"/>
              </a:buClr>
              <a:buSzPts val="1800"/>
              <a:buFont typeface="Rubik"/>
              <a:buNone/>
            </a:pPr>
            <a:r>
              <a:rPr b="0" i="0" lang="en-US" sz="1800" u="none" cap="none" strike="noStrike">
                <a:solidFill>
                  <a:srgbClr val="ECF4FF"/>
                </a:solidFill>
                <a:latin typeface="Rubik"/>
                <a:ea typeface="Rubik"/>
                <a:cs typeface="Rubik"/>
                <a:sym typeface="Rubik"/>
              </a:rPr>
              <a:t>.02</a:t>
            </a:r>
            <a:endParaRPr b="0" i="0" sz="1800" u="none" cap="none" strike="noStrike">
              <a:solidFill>
                <a:schemeClr val="dk1"/>
              </a:solidFill>
              <a:latin typeface="Calibri"/>
              <a:ea typeface="Calibri"/>
              <a:cs typeface="Calibri"/>
              <a:sym typeface="Calibri"/>
            </a:endParaRPr>
          </a:p>
        </p:txBody>
      </p:sp>
      <p:sp>
        <p:nvSpPr>
          <p:cNvPr id="145" name="Google Shape;145;g251273353a3_0_166"/>
          <p:cNvSpPr/>
          <p:nvPr/>
        </p:nvSpPr>
        <p:spPr>
          <a:xfrm>
            <a:off x="7366013" y="5268031"/>
            <a:ext cx="485700" cy="1562100"/>
          </a:xfrm>
          <a:prstGeom prst="rect">
            <a:avLst/>
          </a:prstGeom>
          <a:noFill/>
          <a:ln>
            <a:noFill/>
          </a:ln>
        </p:spPr>
        <p:txBody>
          <a:bodyPr anchorCtr="0" anchor="t" bIns="0" lIns="0" spcFirstLastPara="1" rIns="0" wrap="square" tIns="0">
            <a:noAutofit/>
          </a:bodyPr>
          <a:lstStyle/>
          <a:p>
            <a:pPr indent="0" lvl="0" marL="0" marR="0" rtl="0" algn="l">
              <a:lnSpc>
                <a:spcPct val="150006"/>
              </a:lnSpc>
              <a:spcBef>
                <a:spcPts val="0"/>
              </a:spcBef>
              <a:spcAft>
                <a:spcPts val="0"/>
              </a:spcAft>
              <a:buClr>
                <a:srgbClr val="0050E9"/>
              </a:buClr>
              <a:buSzPts val="8221"/>
              <a:buFont typeface="Rubik"/>
              <a:buNone/>
            </a:pPr>
            <a:r>
              <a:rPr b="0" i="0" lang="en-US" sz="8221" u="none" cap="none" strike="noStrike">
                <a:solidFill>
                  <a:srgbClr val="0050E9"/>
                </a:solidFill>
                <a:latin typeface="Rubik"/>
                <a:ea typeface="Rubik"/>
                <a:cs typeface="Rubik"/>
                <a:sym typeface="Rubik"/>
              </a:rPr>
              <a:t>*</a:t>
            </a:r>
            <a:endParaRPr b="0" i="0" sz="8221"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2023-05-22T21:27:07Z</dcterms:created>
  <dc:creator>PptxGenJS</dc:creator>
</cp:coreProperties>
</file>